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311" r:id="rId3"/>
    <p:sldId id="312" r:id="rId4"/>
    <p:sldId id="299" r:id="rId5"/>
    <p:sldId id="297" r:id="rId6"/>
    <p:sldId id="294" r:id="rId7"/>
    <p:sldId id="264" r:id="rId8"/>
    <p:sldId id="295" r:id="rId9"/>
    <p:sldId id="296" r:id="rId10"/>
    <p:sldId id="298" r:id="rId11"/>
    <p:sldId id="305" r:id="rId12"/>
    <p:sldId id="306" r:id="rId13"/>
    <p:sldId id="307" r:id="rId14"/>
    <p:sldId id="308" r:id="rId15"/>
    <p:sldId id="309" r:id="rId16"/>
    <p:sldId id="310" r:id="rId17"/>
    <p:sldId id="313" r:id="rId18"/>
    <p:sldId id="300" r:id="rId19"/>
    <p:sldId id="302" r:id="rId20"/>
    <p:sldId id="277" r:id="rId21"/>
    <p:sldId id="278" r:id="rId22"/>
    <p:sldId id="281" r:id="rId23"/>
    <p:sldId id="279" r:id="rId24"/>
    <p:sldId id="282" r:id="rId25"/>
    <p:sldId id="280" r:id="rId26"/>
    <p:sldId id="285" r:id="rId27"/>
    <p:sldId id="286" r:id="rId28"/>
    <p:sldId id="259" r:id="rId29"/>
    <p:sldId id="260" r:id="rId30"/>
    <p:sldId id="261" r:id="rId31"/>
    <p:sldId id="262" r:id="rId32"/>
    <p:sldId id="283" r:id="rId33"/>
    <p:sldId id="287" r:id="rId34"/>
    <p:sldId id="288" r:id="rId35"/>
    <p:sldId id="289" r:id="rId36"/>
    <p:sldId id="290" r:id="rId37"/>
    <p:sldId id="284" r:id="rId38"/>
    <p:sldId id="292" r:id="rId39"/>
    <p:sldId id="293" r:id="rId40"/>
    <p:sldId id="291" r:id="rId41"/>
    <p:sldId id="303" r:id="rId42"/>
    <p:sldId id="314" r:id="rId43"/>
    <p:sldId id="315" r:id="rId44"/>
    <p:sldId id="334" r:id="rId45"/>
    <p:sldId id="316" r:id="rId46"/>
    <p:sldId id="329" r:id="rId47"/>
    <p:sldId id="328" r:id="rId48"/>
    <p:sldId id="330" r:id="rId49"/>
    <p:sldId id="331" r:id="rId50"/>
    <p:sldId id="335" r:id="rId51"/>
    <p:sldId id="336" r:id="rId52"/>
    <p:sldId id="332" r:id="rId53"/>
    <p:sldId id="333" r:id="rId54"/>
    <p:sldId id="337" r:id="rId55"/>
    <p:sldId id="318" r:id="rId56"/>
    <p:sldId id="319" r:id="rId57"/>
    <p:sldId id="320" r:id="rId58"/>
    <p:sldId id="327" r:id="rId59"/>
    <p:sldId id="321" r:id="rId60"/>
    <p:sldId id="322" r:id="rId61"/>
    <p:sldId id="323" r:id="rId62"/>
    <p:sldId id="324" r:id="rId63"/>
    <p:sldId id="325" r:id="rId64"/>
    <p:sldId id="326" r:id="rId65"/>
    <p:sldId id="304" r:id="rId66"/>
    <p:sldId id="265" r:id="rId67"/>
    <p:sldId id="266" r:id="rId68"/>
    <p:sldId id="267" r:id="rId69"/>
    <p:sldId id="268" r:id="rId70"/>
    <p:sldId id="269" r:id="rId71"/>
    <p:sldId id="270" r:id="rId72"/>
    <p:sldId id="271" r:id="rId73"/>
    <p:sldId id="273" r:id="rId74"/>
    <p:sldId id="274" r:id="rId75"/>
    <p:sldId id="275" r:id="rId7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C96D76BF-E50D-4814-A76B-2A7A30331F87}">
          <p14:sldIdLst>
            <p14:sldId id="256"/>
            <p14:sldId id="311"/>
            <p14:sldId id="312"/>
          </p14:sldIdLst>
        </p14:section>
        <p14:section name="Rendering basics" id="{C35A7E7E-EF80-4F73-9C52-19A8A4A8A795}">
          <p14:sldIdLst>
            <p14:sldId id="299"/>
            <p14:sldId id="297"/>
            <p14:sldId id="294"/>
            <p14:sldId id="264"/>
            <p14:sldId id="295"/>
            <p14:sldId id="296"/>
            <p14:sldId id="298"/>
          </p14:sldIdLst>
        </p14:section>
        <p14:section name="Vulkan introduction" id="{A0F77AE9-257A-4FF2-B2E3-6A9569D0A861}">
          <p14:sldIdLst>
            <p14:sldId id="305"/>
            <p14:sldId id="306"/>
            <p14:sldId id="307"/>
            <p14:sldId id="308"/>
            <p14:sldId id="309"/>
            <p14:sldId id="310"/>
            <p14:sldId id="313"/>
          </p14:sldIdLst>
        </p14:section>
        <p14:section name="Basic code walkthrough: Episode 1" id="{748F979E-9534-498C-9539-9F4210B23203}">
          <p14:sldIdLst>
            <p14:sldId id="300"/>
            <p14:sldId id="302"/>
            <p14:sldId id="277"/>
            <p14:sldId id="278"/>
            <p14:sldId id="281"/>
            <p14:sldId id="279"/>
            <p14:sldId id="282"/>
            <p14:sldId id="280"/>
            <p14:sldId id="285"/>
            <p14:sldId id="286"/>
            <p14:sldId id="259"/>
            <p14:sldId id="260"/>
            <p14:sldId id="261"/>
            <p14:sldId id="262"/>
            <p14:sldId id="283"/>
            <p14:sldId id="287"/>
            <p14:sldId id="288"/>
            <p14:sldId id="289"/>
            <p14:sldId id="290"/>
            <p14:sldId id="284"/>
            <p14:sldId id="292"/>
            <p14:sldId id="293"/>
            <p14:sldId id="291"/>
          </p14:sldIdLst>
        </p14:section>
        <p14:section name="Intermission" id="{999BF21B-9FD2-4D00-8CC5-67126AF56F74}">
          <p14:sldIdLst>
            <p14:sldId id="303"/>
            <p14:sldId id="314"/>
          </p14:sldIdLst>
        </p14:section>
        <p14:section name="Basic code walkthrough: Episode 2" id="{CFFA734A-6E9D-409F-9A36-5C884C542BCC}">
          <p14:sldIdLst>
            <p14:sldId id="315"/>
            <p14:sldId id="334"/>
            <p14:sldId id="316"/>
            <p14:sldId id="329"/>
            <p14:sldId id="328"/>
            <p14:sldId id="330"/>
            <p14:sldId id="331"/>
            <p14:sldId id="335"/>
            <p14:sldId id="336"/>
            <p14:sldId id="332"/>
            <p14:sldId id="333"/>
            <p14:sldId id="337"/>
            <p14:sldId id="318"/>
            <p14:sldId id="319"/>
            <p14:sldId id="320"/>
            <p14:sldId id="327"/>
            <p14:sldId id="321"/>
            <p14:sldId id="322"/>
            <p14:sldId id="323"/>
            <p14:sldId id="324"/>
            <p14:sldId id="325"/>
            <p14:sldId id="326"/>
          </p14:sldIdLst>
        </p14:section>
        <p14:section name="TODELETE/REORDER/WHATEVER" id="{A233694A-EE75-4CBC-A1FB-E4192802260E}">
          <p14:sldIdLst>
            <p14:sldId id="304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002060"/>
    <a:srgbClr val="7030A0"/>
    <a:srgbClr val="E7E6E6"/>
    <a:srgbClr val="C00000"/>
    <a:srgbClr val="3B3838"/>
    <a:srgbClr val="A9D18E"/>
    <a:srgbClr val="FF0000"/>
    <a:srgbClr val="0000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Stijl, licht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ijl, licht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7963" autoAdjust="0"/>
  </p:normalViewPr>
  <p:slideViewPr>
    <p:cSldViewPr snapToGrid="0">
      <p:cViewPr>
        <p:scale>
          <a:sx n="200" d="100"/>
          <a:sy n="200" d="100"/>
        </p:scale>
        <p:origin x="1704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EBB19-6857-4289-9D80-CE5F8DE9114E}" type="datetimeFigureOut">
              <a:rPr lang="nl-NL" smtClean="0"/>
              <a:t>13-12-2016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06C1C-5A73-4E5B-B488-6432E5B81D8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9340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06C1C-5A73-4E5B-B488-6432E5B81D8C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5235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06C1C-5A73-4E5B-B488-6432E5B81D8C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255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06C1C-5A73-4E5B-B488-6432E5B81D8C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367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06C1C-5A73-4E5B-B488-6432E5B81D8C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2307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worth noting that all commands starting with “</a:t>
            </a:r>
            <a:r>
              <a:rPr lang="en-US" dirty="0" err="1"/>
              <a:t>vkCmd</a:t>
            </a:r>
            <a:r>
              <a:rPr lang="en-US" dirty="0"/>
              <a:t>” are recorded.</a:t>
            </a:r>
            <a:r>
              <a:rPr lang="en-US" baseline="0" dirty="0"/>
              <a:t> As such, their effect is not immediate, but they add instructions to be performed by the command buffer once submitted.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06C1C-5A73-4E5B-B488-6432E5B81D8C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8430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06C1C-5A73-4E5B-B488-6432E5B81D8C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5360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06C1C-5A73-4E5B-B488-6432E5B81D8C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5838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here we now see all of the remaining</a:t>
            </a:r>
            <a:r>
              <a:rPr lang="en-US" baseline="0" dirty="0"/>
              <a:t> functions of the render function inside </a:t>
            </a:r>
            <a:r>
              <a:rPr lang="en-US" baseline="0" dirty="0" err="1"/>
              <a:t>vkBeginRenderPass</a:t>
            </a:r>
            <a:r>
              <a:rPr lang="en-US" baseline="0" dirty="0"/>
              <a:t> and how they relate to the render pipeline at large.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 “dot-prefixed” properties mentioned here refer to properties set when the graphics</a:t>
            </a:r>
            <a:r>
              <a:rPr lang="en-US" baseline="0" dirty="0"/>
              <a:t> pipeline was created. They are roughly correlated to the appropriate pipeline stages.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06C1C-5A73-4E5B-B488-6432E5B81D8C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481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06C1C-5A73-4E5B-B488-6432E5B81D8C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1555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06C1C-5A73-4E5B-B488-6432E5B81D8C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0937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A97B-5230-4753-9450-A20A9CD41518}" type="datetimeFigureOut">
              <a:rPr lang="nl-NL" smtClean="0"/>
              <a:t>13-12-2016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12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A97B-5230-4753-9450-A20A9CD41518}" type="datetimeFigureOut">
              <a:rPr lang="nl-NL" smtClean="0"/>
              <a:t>13-12-2016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1752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A97B-5230-4753-9450-A20A9CD41518}" type="datetimeFigureOut">
              <a:rPr lang="nl-NL" smtClean="0"/>
              <a:t>13-12-2016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432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A97B-5230-4753-9450-A20A9CD41518}" type="datetimeFigureOut">
              <a:rPr lang="nl-NL" smtClean="0"/>
              <a:t>13-12-2016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1802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A97B-5230-4753-9450-A20A9CD41518}" type="datetimeFigureOut">
              <a:rPr lang="nl-NL" smtClean="0"/>
              <a:t>13-12-2016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774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A97B-5230-4753-9450-A20A9CD41518}" type="datetimeFigureOut">
              <a:rPr lang="nl-NL" smtClean="0"/>
              <a:t>13-12-2016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400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A97B-5230-4753-9450-A20A9CD41518}" type="datetimeFigureOut">
              <a:rPr lang="nl-NL" smtClean="0"/>
              <a:t>13-12-2016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8221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A97B-5230-4753-9450-A20A9CD41518}" type="datetimeFigureOut">
              <a:rPr lang="nl-NL" smtClean="0"/>
              <a:t>13-12-2016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5596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A97B-5230-4753-9450-A20A9CD41518}" type="datetimeFigureOut">
              <a:rPr lang="nl-NL" smtClean="0"/>
              <a:t>13-12-2016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540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A97B-5230-4753-9450-A20A9CD41518}" type="datetimeFigureOut">
              <a:rPr lang="nl-NL" smtClean="0"/>
              <a:t>13-12-2016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6029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A97B-5230-4753-9450-A20A9CD41518}" type="datetimeFigureOut">
              <a:rPr lang="nl-NL" smtClean="0"/>
              <a:t>13-12-2016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364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BA97B-5230-4753-9450-A20A9CD41518}" type="datetimeFigureOut">
              <a:rPr lang="nl-NL" smtClean="0"/>
              <a:t>13-12-2016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FE7E4-3793-4D16-92A7-4BEA6CFAE7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248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oltengl.com/moltenvk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rick.van.miltenburg@gmail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worldtech.com/tile-based-rasterization-nvidia-gpu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ronosGroup/Vulkan-LoaderAndValidationLayers/blob/master/BUILD.md#user-content-windows-build---msvc" TargetMode="External"/><Relationship Id="rId2" Type="http://schemas.openxmlformats.org/officeDocument/2006/relationships/hyperlink" Target="https://github.com/KhronosGroup/Vulkan-LoaderAndValidationLayers/blob/master/BUILD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hronos.org/registry/vulkan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Vulkan</a:t>
            </a:r>
            <a:r>
              <a:rPr lang="en-US" dirty="0"/>
              <a:t> introduction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And before that a small self-introduction, caveats and other boringness.</a:t>
            </a:r>
            <a:endParaRPr lang="nl-NL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12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basics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6240"/>
          </a:xfrm>
        </p:spPr>
        <p:txBody>
          <a:bodyPr>
            <a:normAutofit/>
          </a:bodyPr>
          <a:lstStyle/>
          <a:p>
            <a:r>
              <a:rPr lang="en-US" dirty="0"/>
              <a:t>The resulting </a:t>
            </a:r>
            <a:r>
              <a:rPr lang="en-US" dirty="0" err="1"/>
              <a:t>texels</a:t>
            </a:r>
            <a:r>
              <a:rPr lang="en-US" dirty="0"/>
              <a:t> are rendered to a </a:t>
            </a:r>
            <a:r>
              <a:rPr lang="en-US" i="1" dirty="0"/>
              <a:t>Color Attachment/Buffer</a:t>
            </a:r>
            <a:endParaRPr lang="en-US" dirty="0"/>
          </a:p>
          <a:p>
            <a:pPr lvl="1"/>
            <a:r>
              <a:rPr lang="en-US" dirty="0"/>
              <a:t>This can be a </a:t>
            </a:r>
            <a:r>
              <a:rPr lang="en-US" dirty="0" err="1"/>
              <a:t>backbuffer</a:t>
            </a:r>
            <a:r>
              <a:rPr lang="en-US" dirty="0"/>
              <a:t> of a window</a:t>
            </a:r>
          </a:p>
          <a:p>
            <a:pPr lvl="1"/>
            <a:r>
              <a:rPr lang="en-US" dirty="0"/>
              <a:t>Or another manually generated image</a:t>
            </a:r>
          </a:p>
          <a:p>
            <a:endParaRPr lang="en-US" dirty="0"/>
          </a:p>
          <a:p>
            <a:r>
              <a:rPr lang="en-US" dirty="0"/>
              <a:t>This information can be reused in later stages</a:t>
            </a:r>
          </a:p>
          <a:p>
            <a:pPr lvl="1"/>
            <a:r>
              <a:rPr lang="en-US" dirty="0"/>
              <a:t>Think of effects like blurring the screen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depth of the </a:t>
            </a:r>
            <a:r>
              <a:rPr lang="en-US" dirty="0" err="1"/>
              <a:t>texels</a:t>
            </a:r>
            <a:r>
              <a:rPr lang="en-US" dirty="0"/>
              <a:t> are rendered to a </a:t>
            </a:r>
            <a:r>
              <a:rPr lang="en-US" i="1" dirty="0"/>
              <a:t>Depth Attachment/Buffer</a:t>
            </a:r>
          </a:p>
          <a:p>
            <a:pPr lvl="1"/>
            <a:r>
              <a:rPr lang="en-US" dirty="0"/>
              <a:t>Preventing objects “further away” from ending up on top</a:t>
            </a:r>
          </a:p>
          <a:p>
            <a:pPr lvl="1"/>
            <a:r>
              <a:rPr lang="en-US" dirty="0"/>
              <a:t>Can also be used for shadow mapping and the such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337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Vulkan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How did we end up here?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632268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olden days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this beauty?</a:t>
            </a:r>
          </a:p>
          <a:p>
            <a:endParaRPr lang="en-US" dirty="0"/>
          </a:p>
          <a:p>
            <a:r>
              <a:rPr lang="en-US" dirty="0"/>
              <a:t>Welcome back to the glorious</a:t>
            </a:r>
          </a:p>
          <a:p>
            <a:pPr marL="0" indent="0">
              <a:buNone/>
            </a:pPr>
            <a:r>
              <a:rPr lang="en-US" dirty="0"/>
              <a:t>   times of 320x240 resolution</a:t>
            </a:r>
          </a:p>
          <a:p>
            <a:pPr lvl="1"/>
            <a:r>
              <a:rPr lang="en-US" dirty="0"/>
              <a:t>Glorious 0.0768 </a:t>
            </a:r>
            <a:r>
              <a:rPr lang="en-US" dirty="0" err="1"/>
              <a:t>MegaPixels</a:t>
            </a:r>
            <a:endParaRPr lang="en-US" dirty="0"/>
          </a:p>
          <a:p>
            <a:pPr lvl="1"/>
            <a:r>
              <a:rPr lang="en-US" dirty="0"/>
              <a:t>1080p is just over 2 </a:t>
            </a:r>
            <a:r>
              <a:rPr lang="en-US" dirty="0" err="1"/>
              <a:t>MegaPixels</a:t>
            </a:r>
            <a:r>
              <a:rPr lang="en-US" dirty="0"/>
              <a:t> (2.0736 MP =&gt; 27x as many pixels)</a:t>
            </a:r>
          </a:p>
          <a:p>
            <a:endParaRPr lang="en-US" dirty="0"/>
          </a:p>
          <a:p>
            <a:r>
              <a:rPr lang="en-US" dirty="0"/>
              <a:t>Rendering was done on the CPU</a:t>
            </a:r>
          </a:p>
          <a:p>
            <a:pPr lvl="1"/>
            <a:r>
              <a:rPr lang="en-US" dirty="0"/>
              <a:t>GPUs weren’t really a thing at the time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62" y="113365"/>
            <a:ext cx="6118671" cy="382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42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Advent of GPUs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6390373" cy="3088072"/>
          </a:xfrm>
        </p:spPr>
        <p:txBody>
          <a:bodyPr/>
          <a:lstStyle/>
          <a:p>
            <a:r>
              <a:rPr lang="en-US" dirty="0"/>
              <a:t>As prices of GPUs dropped, the amount of GPUs rose</a:t>
            </a:r>
          </a:p>
          <a:p>
            <a:endParaRPr lang="en-US" dirty="0"/>
          </a:p>
          <a:p>
            <a:r>
              <a:rPr lang="en-US" dirty="0"/>
              <a:t>Using GPUs required APIs</a:t>
            </a:r>
          </a:p>
          <a:p>
            <a:pPr lvl="1"/>
            <a:r>
              <a:rPr lang="en-US" dirty="0"/>
              <a:t>Glide</a:t>
            </a:r>
          </a:p>
          <a:p>
            <a:pPr lvl="1"/>
            <a:r>
              <a:rPr lang="en-US" dirty="0"/>
              <a:t>OpenGL</a:t>
            </a:r>
          </a:p>
          <a:p>
            <a:pPr lvl="1"/>
            <a:r>
              <a:rPr lang="en-US" dirty="0"/>
              <a:t>DirectX</a:t>
            </a:r>
            <a:endParaRPr lang="nl-NL" dirty="0"/>
          </a:p>
        </p:txBody>
      </p:sp>
      <p:pic>
        <p:nvPicPr>
          <p:cNvPr id="2050" name="Picture 2" descr="http://www.cescg.org/CESCG-2000/MHadwiger/figure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575" y="324350"/>
            <a:ext cx="4489283" cy="337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838200" y="5226518"/>
            <a:ext cx="65838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All primarily designed for compatibility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Welcome to the wild west of new technology</a:t>
            </a:r>
            <a:endParaRPr lang="nl-NL" sz="2400" i="1" dirty="0"/>
          </a:p>
        </p:txBody>
      </p:sp>
    </p:spTree>
    <p:extLst>
      <p:ext uri="{BB962C8B-B14F-4D97-AF65-F5344CB8AC3E}">
        <p14:creationId xmlns:p14="http://schemas.microsoft.com/office/powerpoint/2010/main" val="2343709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evolution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4673" y="544381"/>
            <a:ext cx="3510573" cy="164772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595" y="3511054"/>
            <a:ext cx="4316727" cy="2267721"/>
          </a:xfrm>
          <a:prstGeom prst="rect">
            <a:avLst/>
          </a:prstGeom>
        </p:spPr>
      </p:pic>
      <p:cxnSp>
        <p:nvCxnSpPr>
          <p:cNvPr id="7" name="Rechte verbindingslijn met pijl 6"/>
          <p:cNvCxnSpPr>
            <a:stCxn id="4" idx="2"/>
            <a:endCxn id="5" idx="0"/>
          </p:cNvCxnSpPr>
          <p:nvPr/>
        </p:nvCxnSpPr>
        <p:spPr>
          <a:xfrm flipH="1">
            <a:off x="9539959" y="2192108"/>
            <a:ext cx="1" cy="1318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inhoud 2"/>
          <p:cNvSpPr txBox="1">
            <a:spLocks/>
          </p:cNvSpPr>
          <p:nvPr/>
        </p:nvSpPr>
        <p:spPr>
          <a:xfrm>
            <a:off x="838200" y="1825624"/>
            <a:ext cx="10860122" cy="49986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GPUs eventually evolved</a:t>
            </a:r>
          </a:p>
          <a:p>
            <a:pPr lvl="1"/>
            <a:r>
              <a:rPr lang="en-US" dirty="0"/>
              <a:t>At first: Hardware transform &amp; lighting</a:t>
            </a:r>
          </a:p>
          <a:p>
            <a:pPr lvl="1"/>
            <a:r>
              <a:rPr lang="en-US" dirty="0"/>
              <a:t>Later on: Full-fledged graphics processors</a:t>
            </a:r>
          </a:p>
          <a:p>
            <a:endParaRPr lang="en-US" dirty="0"/>
          </a:p>
          <a:p>
            <a:r>
              <a:rPr lang="en-US" dirty="0"/>
              <a:t>Exotic functionality became mainstream</a:t>
            </a:r>
          </a:p>
          <a:p>
            <a:pPr lvl="1"/>
            <a:r>
              <a:rPr lang="en-US" dirty="0"/>
              <a:t>(2001) Vertex &amp; Pixel </a:t>
            </a:r>
            <a:r>
              <a:rPr lang="en-US" dirty="0" err="1"/>
              <a:t>shaders</a:t>
            </a:r>
            <a:endParaRPr lang="en-US" dirty="0"/>
          </a:p>
          <a:p>
            <a:pPr lvl="1"/>
            <a:r>
              <a:rPr lang="en-US" dirty="0"/>
              <a:t>(2007) Geometry </a:t>
            </a:r>
            <a:r>
              <a:rPr lang="en-US" dirty="0" err="1"/>
              <a:t>shaders</a:t>
            </a:r>
            <a:endParaRPr lang="en-US" dirty="0"/>
          </a:p>
          <a:p>
            <a:pPr lvl="1"/>
            <a:r>
              <a:rPr lang="en-US" dirty="0"/>
              <a:t>(2009) Tessellation &amp; Compute / GPGPU</a:t>
            </a:r>
          </a:p>
          <a:p>
            <a:pPr lvl="1"/>
            <a:endParaRPr lang="en-US" dirty="0"/>
          </a:p>
          <a:p>
            <a:r>
              <a:rPr lang="en-US" dirty="0"/>
              <a:t>Direct3D mostly ended up dominant</a:t>
            </a:r>
          </a:p>
          <a:p>
            <a:pPr lvl="1"/>
            <a:r>
              <a:rPr lang="en-US" dirty="0"/>
              <a:t>(All of the above dates also refer to Direct3D adoption dates)</a:t>
            </a:r>
          </a:p>
          <a:p>
            <a:pPr lvl="1"/>
            <a:r>
              <a:rPr lang="en-US" dirty="0"/>
              <a:t>Vertex / Pixel </a:t>
            </a:r>
            <a:r>
              <a:rPr lang="en-US" dirty="0" err="1"/>
              <a:t>Shaders</a:t>
            </a:r>
            <a:r>
              <a:rPr lang="en-US" dirty="0"/>
              <a:t> for example only core in OpenGL since ~2004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8231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Meanwhile, in CPU land…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Single-core performance increases year/year started to decline</a:t>
            </a:r>
          </a:p>
          <a:p>
            <a:pPr lvl="1"/>
            <a:r>
              <a:rPr lang="en-US" dirty="0"/>
              <a:t>No more free lunch! </a:t>
            </a:r>
            <a:r>
              <a:rPr lang="nl-NL" dirty="0"/>
              <a:t>☹️</a:t>
            </a:r>
            <a:endParaRPr lang="en-US" dirty="0"/>
          </a:p>
          <a:p>
            <a:endParaRPr lang="en-US" dirty="0"/>
          </a:p>
          <a:p>
            <a:r>
              <a:rPr lang="en-US" dirty="0"/>
              <a:t>Multi-core CPUs started to become prevalent</a:t>
            </a:r>
          </a:p>
          <a:p>
            <a:pPr lvl="1"/>
            <a:r>
              <a:rPr lang="en-US" dirty="0"/>
              <a:t>… But graphics API were thoroughly designed for single-core use</a:t>
            </a:r>
          </a:p>
          <a:p>
            <a:endParaRPr lang="en-US" dirty="0"/>
          </a:p>
          <a:p>
            <a:r>
              <a:rPr lang="en-US" dirty="0"/>
              <a:t>Direct3D 11 provided some fairly decent multi-core functionality</a:t>
            </a:r>
          </a:p>
          <a:p>
            <a:pPr lvl="1"/>
            <a:r>
              <a:rPr lang="en-US" dirty="0"/>
              <a:t>But almost all processing still ended up on a single core</a:t>
            </a:r>
          </a:p>
          <a:p>
            <a:pPr lvl="1"/>
            <a:r>
              <a:rPr lang="en-US" dirty="0"/>
              <a:t>OpenGL… well… Let’s not even touch that one here.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1868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</a:t>
            </a:r>
            <a:r>
              <a:rPr lang="en-US" dirty="0" err="1"/>
              <a:t>Vulkan</a:t>
            </a:r>
            <a:r>
              <a:rPr lang="en-US" dirty="0"/>
              <a:t> (and Direct3D 12)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Fundamentally designed to:</a:t>
            </a:r>
          </a:p>
          <a:p>
            <a:pPr lvl="1"/>
            <a:r>
              <a:rPr lang="en-US" dirty="0"/>
              <a:t>Reduce CPU overhead</a:t>
            </a:r>
          </a:p>
          <a:p>
            <a:pPr lvl="1"/>
            <a:r>
              <a:rPr lang="en-US" dirty="0"/>
              <a:t>Increase multithreading potential</a:t>
            </a:r>
          </a:p>
          <a:p>
            <a:pPr lvl="1"/>
            <a:r>
              <a:rPr lang="en-US" i="1" dirty="0"/>
              <a:t>(Nuke OpenGL from orbit. I’m not biased, where do you get that idea from?)</a:t>
            </a:r>
          </a:p>
          <a:p>
            <a:pPr lvl="1"/>
            <a:endParaRPr lang="en-US" i="1" dirty="0"/>
          </a:p>
          <a:p>
            <a:r>
              <a:rPr lang="en-US" dirty="0"/>
              <a:t>Expose more information about the application / intent</a:t>
            </a:r>
          </a:p>
          <a:p>
            <a:pPr lvl="1"/>
            <a:r>
              <a:rPr lang="en-US" dirty="0"/>
              <a:t>Meaning the driver has more to go on and less to assume/predict</a:t>
            </a:r>
          </a:p>
          <a:p>
            <a:pPr lvl="1"/>
            <a:endParaRPr lang="en-US" dirty="0"/>
          </a:p>
          <a:p>
            <a:r>
              <a:rPr lang="en-US" dirty="0"/>
              <a:t>It is the future we live in</a:t>
            </a:r>
          </a:p>
          <a:p>
            <a:pPr lvl="1"/>
            <a:r>
              <a:rPr lang="en-US" dirty="0"/>
              <a:t>But a little more is expected from us humble programmers</a:t>
            </a:r>
          </a:p>
        </p:txBody>
      </p:sp>
    </p:spTree>
    <p:extLst>
      <p:ext uri="{BB962C8B-B14F-4D97-AF65-F5344CB8AC3E}">
        <p14:creationId xmlns:p14="http://schemas.microsoft.com/office/powerpoint/2010/main" val="2796792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Small caveat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/ software compatibility is… Not quite there yet</a:t>
            </a:r>
            <a:endParaRPr lang="nl-NL" dirty="0"/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707074"/>
              </p:ext>
            </p:extLst>
          </p:nvPr>
        </p:nvGraphicFramePr>
        <p:xfrm>
          <a:off x="838200" y="2499024"/>
          <a:ext cx="10515601" cy="150227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87437">
                  <a:extLst>
                    <a:ext uri="{9D8B030D-6E8A-4147-A177-3AD203B41FA5}">
                      <a16:colId xmlns:a16="http://schemas.microsoft.com/office/drawing/2014/main" val="4089486121"/>
                    </a:ext>
                  </a:extLst>
                </a:gridCol>
                <a:gridCol w="2282041">
                  <a:extLst>
                    <a:ext uri="{9D8B030D-6E8A-4147-A177-3AD203B41FA5}">
                      <a16:colId xmlns:a16="http://schemas.microsoft.com/office/drawing/2014/main" val="2180949151"/>
                    </a:ext>
                  </a:extLst>
                </a:gridCol>
                <a:gridCol w="2282041">
                  <a:extLst>
                    <a:ext uri="{9D8B030D-6E8A-4147-A177-3AD203B41FA5}">
                      <a16:colId xmlns:a16="http://schemas.microsoft.com/office/drawing/2014/main" val="3398015250"/>
                    </a:ext>
                  </a:extLst>
                </a:gridCol>
                <a:gridCol w="2282041">
                  <a:extLst>
                    <a:ext uri="{9D8B030D-6E8A-4147-A177-3AD203B41FA5}">
                      <a16:colId xmlns:a16="http://schemas.microsoft.com/office/drawing/2014/main" val="2089666588"/>
                    </a:ext>
                  </a:extLst>
                </a:gridCol>
                <a:gridCol w="2282041">
                  <a:extLst>
                    <a:ext uri="{9D8B030D-6E8A-4147-A177-3AD203B41FA5}">
                      <a16:colId xmlns:a16="http://schemas.microsoft.com/office/drawing/2014/main" val="1947369919"/>
                    </a:ext>
                  </a:extLst>
                </a:gridCol>
              </a:tblGrid>
              <a:tr h="40499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Nvidia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Software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8666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Windows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>
                          <a:effectLst/>
                        </a:rPr>
                        <a:t>❌*</a:t>
                      </a:r>
                      <a:endParaRPr lang="nl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  <a:endParaRPr lang="nl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7596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Mac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>
                          <a:effectLst/>
                        </a:rPr>
                        <a:t>❌</a:t>
                      </a:r>
                      <a:endParaRPr lang="nl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>
                          <a:effectLst/>
                        </a:rPr>
                        <a:t>❌</a:t>
                      </a:r>
                      <a:endParaRPr lang="nl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>
                          <a:effectLst/>
                        </a:rPr>
                        <a:t>❌</a:t>
                      </a:r>
                      <a:endParaRPr lang="nl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b="0" kern="1200" dirty="0">
                          <a:effectLst/>
                        </a:rPr>
                        <a:t>❌</a:t>
                      </a:r>
                      <a:endParaRPr lang="nl-NL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79415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Linux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6346290"/>
                  </a:ext>
                </a:extLst>
              </a:tr>
            </a:tbl>
          </a:graphicData>
        </a:graphic>
      </p:graphicFrame>
      <p:sp>
        <p:nvSpPr>
          <p:cNvPr id="5" name="Tekstvak 4"/>
          <p:cNvSpPr txBox="1"/>
          <p:nvPr/>
        </p:nvSpPr>
        <p:spPr>
          <a:xfrm>
            <a:off x="838199" y="4699635"/>
            <a:ext cx="103119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 = None that I know of</a:t>
            </a:r>
          </a:p>
          <a:p>
            <a:endParaRPr lang="en-US" dirty="0"/>
          </a:p>
          <a:p>
            <a:r>
              <a:rPr lang="nl-NL" dirty="0"/>
              <a:t>❌* = </a:t>
            </a:r>
            <a:r>
              <a:rPr lang="nl-NL" dirty="0" err="1"/>
              <a:t>Sort</a:t>
            </a:r>
            <a:r>
              <a:rPr lang="nl-NL" dirty="0"/>
              <a:t> of, </a:t>
            </a:r>
            <a:r>
              <a:rPr lang="nl-NL" dirty="0" err="1"/>
              <a:t>ish</a:t>
            </a:r>
            <a:r>
              <a:rPr lang="nl-NL" dirty="0"/>
              <a:t>. Intel </a:t>
            </a:r>
            <a:r>
              <a:rPr lang="nl-NL" dirty="0" err="1"/>
              <a:t>released</a:t>
            </a:r>
            <a:r>
              <a:rPr lang="nl-NL" dirty="0"/>
              <a:t> 2 </a:t>
            </a:r>
            <a:r>
              <a:rPr lang="nl-NL" dirty="0" err="1"/>
              <a:t>Beta</a:t>
            </a:r>
            <a:r>
              <a:rPr lang="nl-NL" dirty="0"/>
              <a:t> drivers in past May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June</a:t>
            </a:r>
            <a:r>
              <a:rPr lang="nl-NL" dirty="0"/>
              <a:t>. </a:t>
            </a:r>
            <a:r>
              <a:rPr lang="nl-NL" dirty="0" err="1"/>
              <a:t>Not</a:t>
            </a:r>
            <a:r>
              <a:rPr lang="nl-NL" dirty="0"/>
              <a:t> in </a:t>
            </a:r>
            <a:r>
              <a:rPr lang="nl-NL" dirty="0" err="1"/>
              <a:t>main</a:t>
            </a:r>
            <a:r>
              <a:rPr lang="nl-NL" dirty="0"/>
              <a:t> driver, </a:t>
            </a:r>
            <a:r>
              <a:rPr lang="nl-NL" dirty="0" err="1"/>
              <a:t>and</a:t>
            </a:r>
            <a:r>
              <a:rPr lang="nl-NL" dirty="0"/>
              <a:t> no new </a:t>
            </a:r>
            <a:r>
              <a:rPr lang="nl-NL" dirty="0" err="1"/>
              <a:t>betas</a:t>
            </a:r>
            <a:r>
              <a:rPr lang="nl-NL" dirty="0"/>
              <a:t>…</a:t>
            </a:r>
          </a:p>
          <a:p>
            <a:r>
              <a:rPr lang="en-US" dirty="0"/>
              <a:t>	Some Android phones have a separate implementation (</a:t>
            </a:r>
            <a:r>
              <a:rPr lang="en-US" dirty="0" err="1"/>
              <a:t>eg</a:t>
            </a:r>
            <a:r>
              <a:rPr lang="en-US" dirty="0"/>
              <a:t> Samsung Galaxy S7) below Nougat</a:t>
            </a:r>
            <a:endParaRPr lang="nl-NL" dirty="0"/>
          </a:p>
          <a:p>
            <a:endParaRPr lang="en-US" dirty="0"/>
          </a:p>
          <a:p>
            <a:r>
              <a:rPr lang="nl-NL" dirty="0"/>
              <a:t>❌ = Apple (</a:t>
            </a:r>
            <a:r>
              <a:rPr lang="nl-NL" dirty="0" err="1"/>
              <a:t>They</a:t>
            </a:r>
            <a:r>
              <a:rPr lang="nl-NL" dirty="0"/>
              <a:t> put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pedal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Metal, </a:t>
            </a:r>
            <a:r>
              <a:rPr lang="nl-NL" dirty="0" err="1"/>
              <a:t>and</a:t>
            </a:r>
            <a:r>
              <a:rPr lang="nl-NL" dirty="0"/>
              <a:t> gave </a:t>
            </a:r>
            <a:r>
              <a:rPr lang="nl-NL" dirty="0" err="1"/>
              <a:t>the</a:t>
            </a:r>
            <a:r>
              <a:rPr lang="nl-NL" dirty="0"/>
              <a:t> boot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Vulkan</a:t>
            </a:r>
            <a:r>
              <a:rPr lang="nl-NL" dirty="0"/>
              <a:t>) </a:t>
            </a:r>
            <a:r>
              <a:rPr lang="nl-NL" dirty="0">
                <a:hlinkClick r:id="rId3"/>
              </a:rPr>
              <a:t>[Commercial 3rd party solution]</a:t>
            </a:r>
            <a:endParaRPr lang="nl-NL" dirty="0"/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86122"/>
              </p:ext>
            </p:extLst>
          </p:nvPr>
        </p:nvGraphicFramePr>
        <p:xfrm>
          <a:off x="838197" y="4001294"/>
          <a:ext cx="10515602" cy="741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362203">
                  <a:extLst>
                    <a:ext uri="{9D8B030D-6E8A-4147-A177-3AD203B41FA5}">
                      <a16:colId xmlns:a16="http://schemas.microsoft.com/office/drawing/2014/main" val="2532565298"/>
                    </a:ext>
                  </a:extLst>
                </a:gridCol>
                <a:gridCol w="8153399">
                  <a:extLst>
                    <a:ext uri="{9D8B030D-6E8A-4147-A177-3AD203B41FA5}">
                      <a16:colId xmlns:a16="http://schemas.microsoft.com/office/drawing/2014/main" val="643968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Android</a:t>
                      </a:r>
                      <a:endParaRPr lang="nl-NL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kern="1200" dirty="0">
                          <a:effectLst/>
                        </a:rPr>
                        <a:t>✓ </a:t>
                      </a:r>
                      <a:r>
                        <a:rPr lang="nl-NL" sz="1800" b="0" kern="1200" dirty="0">
                          <a:effectLst/>
                        </a:rPr>
                        <a:t>(</a:t>
                      </a:r>
                      <a:r>
                        <a:rPr lang="en-US" b="0" dirty="0"/>
                        <a:t>Android Nougat+, &lt;1% currently), </a:t>
                      </a:r>
                      <a:r>
                        <a:rPr lang="nl-NL" dirty="0"/>
                        <a:t>❌* </a:t>
                      </a:r>
                      <a:r>
                        <a:rPr lang="nl-NL" b="0" dirty="0"/>
                        <a:t>(</a:t>
                      </a:r>
                      <a:r>
                        <a:rPr lang="en-US" b="0" dirty="0"/>
                        <a:t>&lt;</a:t>
                      </a:r>
                      <a:r>
                        <a:rPr lang="en-US" b="0" baseline="0" dirty="0"/>
                        <a:t> Nougat)</a:t>
                      </a:r>
                      <a:endParaRPr lang="nl-NL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595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iOS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kern="1200" dirty="0">
                          <a:effectLst/>
                        </a:rPr>
                        <a:t>❌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803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425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code </a:t>
            </a:r>
            <a:r>
              <a:rPr lang="en-US" dirty="0" err="1"/>
              <a:t>walkthough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Presumably the easiest way to explain the most important parts of the API without diving straight into a brick wall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3572597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Obvious place to start would be initialization</a:t>
            </a:r>
          </a:p>
          <a:p>
            <a:pPr lvl="1"/>
            <a:r>
              <a:rPr lang="en-US" dirty="0"/>
              <a:t>… Or would it?</a:t>
            </a:r>
          </a:p>
          <a:p>
            <a:pPr lvl="1"/>
            <a:endParaRPr lang="en-US" dirty="0"/>
          </a:p>
          <a:p>
            <a:r>
              <a:rPr lang="en-US" dirty="0"/>
              <a:t>We’ll start by explaining the basic rendering loop first</a:t>
            </a:r>
          </a:p>
          <a:p>
            <a:endParaRPr lang="en-US" dirty="0"/>
          </a:p>
          <a:p>
            <a:r>
              <a:rPr lang="en-US" i="1" dirty="0"/>
              <a:t>Serious recommendation to try and plan your render loop before the rest of the application</a:t>
            </a:r>
          </a:p>
          <a:p>
            <a:pPr lvl="1"/>
            <a:r>
              <a:rPr lang="en-US" dirty="0"/>
              <a:t>Initialization is just preparing for the actual rendering after all!</a:t>
            </a:r>
          </a:p>
          <a:p>
            <a:pPr lvl="1"/>
            <a:r>
              <a:rPr lang="en-US" dirty="0"/>
              <a:t>And cleanup is entirely unnecessary until you have a functioning renderer and start creating objects dynamically </a:t>
            </a:r>
            <a:r>
              <a:rPr lang="nl-NL" dirty="0"/>
              <a:t>☺️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73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aware your roster says 4 hours</a:t>
            </a:r>
          </a:p>
          <a:p>
            <a:endParaRPr lang="en-US" dirty="0"/>
          </a:p>
          <a:p>
            <a:r>
              <a:rPr lang="en-US" dirty="0"/>
              <a:t>You’re not going to sit there all afternoon listening to </a:t>
            </a:r>
            <a:r>
              <a:rPr lang="en-US" dirty="0" err="1"/>
              <a:t>babby’s</a:t>
            </a:r>
            <a:r>
              <a:rPr lang="en-US" dirty="0"/>
              <a:t> first lecture</a:t>
            </a:r>
          </a:p>
          <a:p>
            <a:endParaRPr lang="en-US" dirty="0"/>
          </a:p>
          <a:p>
            <a:r>
              <a:rPr lang="en-US" dirty="0"/>
              <a:t>Expectation is lecture &lt; 2 </a:t>
            </a:r>
            <a:r>
              <a:rPr lang="en-US" dirty="0" err="1"/>
              <a:t>hrs</a:t>
            </a:r>
            <a:endParaRPr lang="en-US" dirty="0"/>
          </a:p>
          <a:p>
            <a:pPr lvl="1"/>
            <a:r>
              <a:rPr lang="en-US" dirty="0"/>
              <a:t>Remaining 2 </a:t>
            </a:r>
            <a:r>
              <a:rPr lang="en-US" dirty="0" err="1"/>
              <a:t>hrs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Questions!</a:t>
            </a:r>
          </a:p>
          <a:p>
            <a:pPr lvl="2"/>
            <a:r>
              <a:rPr lang="en-US" dirty="0"/>
              <a:t>Answers!</a:t>
            </a:r>
          </a:p>
          <a:p>
            <a:pPr lvl="2"/>
            <a:r>
              <a:rPr lang="en-US" dirty="0"/>
              <a:t>… And a little challenge </a:t>
            </a:r>
            <a:r>
              <a:rPr lang="nl-NL" dirty="0"/>
              <a:t>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516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- </a:t>
            </a:r>
            <a:r>
              <a:rPr lang="en-US" i="1" dirty="0"/>
              <a:t>Rendering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1" y="1825624"/>
            <a:ext cx="7848600" cy="45048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vkAcquireNextImageKHR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vkBeginCommandBuffer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vkCmdBeginRenderPass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framebuffer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vkCmdBindPipeline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pipeline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vkCmdBindDescriptorSets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descriptorSet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pipelineLayout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vkCmdBindVertexBuffers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vkCmdBindIndexBuffers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vkCmdDrawIndexed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vkCmdEndRenderPass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vkEndCommandBuffer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vkQueueSubmit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queue,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vkQueuePresentKHR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queue )</a:t>
            </a:r>
          </a:p>
        </p:txBody>
      </p:sp>
    </p:spTree>
    <p:extLst>
      <p:ext uri="{BB962C8B-B14F-4D97-AF65-F5344CB8AC3E}">
        <p14:creationId xmlns:p14="http://schemas.microsoft.com/office/powerpoint/2010/main" val="1639432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- </a:t>
            </a:r>
            <a:r>
              <a:rPr lang="en-US" i="1" dirty="0"/>
              <a:t>Rendering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1" y="1825624"/>
            <a:ext cx="7848600" cy="45048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vkAcquireNextImageKHR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vkBeginCommandBuffer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vkCmdBeginRenderPass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framebuffer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vkCmdBindPipeline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pipeline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vkCmdBindDescriptorSets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descriptorSet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pipelineLayout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vkCmdBindVertexBuffers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vkCmdBindIndexBuffers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vkCmdDrawIndexed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vkCmdEndRenderPass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vkEndCommandBuffer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vkQueueSubmit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queue,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vkQueuePresentKHR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queue )</a:t>
            </a:r>
          </a:p>
        </p:txBody>
      </p:sp>
    </p:spTree>
    <p:extLst>
      <p:ext uri="{BB962C8B-B14F-4D97-AF65-F5344CB8AC3E}">
        <p14:creationId xmlns:p14="http://schemas.microsoft.com/office/powerpoint/2010/main" val="3983792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9583614" y="4566137"/>
            <a:ext cx="1459524" cy="1459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Swapchain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1" y="2313718"/>
            <a:ext cx="7848600" cy="4504837"/>
          </a:xfrm>
        </p:spPr>
        <p:txBody>
          <a:bodyPr>
            <a:no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Holds multiple </a:t>
            </a:r>
            <a:r>
              <a:rPr lang="en-US" dirty="0" err="1">
                <a:cs typeface="Courier New" panose="02070309020205020404" pitchFamily="49" charset="0"/>
              </a:rPr>
              <a:t>backbuffers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Contents of </a:t>
            </a:r>
            <a:r>
              <a:rPr lang="en-US" dirty="0" err="1">
                <a:cs typeface="Courier New" panose="02070309020205020404" pitchFamily="49" charset="0"/>
              </a:rPr>
              <a:t>backbuffer</a:t>
            </a:r>
            <a:r>
              <a:rPr lang="en-US" dirty="0">
                <a:cs typeface="Courier New" panose="02070309020205020404" pitchFamily="49" charset="0"/>
              </a:rPr>
              <a:t> shown on window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While one </a:t>
            </a:r>
            <a:r>
              <a:rPr lang="en-US" dirty="0" err="1">
                <a:cs typeface="Courier New" panose="02070309020205020404" pitchFamily="49" charset="0"/>
              </a:rPr>
              <a:t>backbuffer</a:t>
            </a:r>
            <a:r>
              <a:rPr lang="en-US" dirty="0">
                <a:cs typeface="Courier New" panose="02070309020205020404" pitchFamily="49" charset="0"/>
              </a:rPr>
              <a:t> is shown on the window, another can be rendered to in the meantime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2 or 3 </a:t>
            </a:r>
            <a:r>
              <a:rPr lang="en-US" dirty="0" err="1">
                <a:cs typeface="Courier New" panose="02070309020205020404" pitchFamily="49" charset="0"/>
              </a:rPr>
              <a:t>backbuffers</a:t>
            </a:r>
            <a:r>
              <a:rPr lang="en-US" dirty="0">
                <a:cs typeface="Courier New" panose="02070309020205020404" pitchFamily="49" charset="0"/>
              </a:rPr>
              <a:t> is standard</a:t>
            </a:r>
          </a:p>
        </p:txBody>
      </p:sp>
      <p:sp>
        <p:nvSpPr>
          <p:cNvPr id="9" name="Rechthoek 8"/>
          <p:cNvSpPr/>
          <p:nvPr/>
        </p:nvSpPr>
        <p:spPr>
          <a:xfrm>
            <a:off x="9513277" y="738554"/>
            <a:ext cx="1600199" cy="17057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/>
          <p:cNvSpPr/>
          <p:nvPr/>
        </p:nvSpPr>
        <p:spPr>
          <a:xfrm>
            <a:off x="9589476" y="927221"/>
            <a:ext cx="1459524" cy="1459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/>
          <p:cNvSpPr/>
          <p:nvPr/>
        </p:nvSpPr>
        <p:spPr>
          <a:xfrm>
            <a:off x="9513277" y="738554"/>
            <a:ext cx="1600199" cy="16998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/>
          <p:cNvSpPr/>
          <p:nvPr/>
        </p:nvSpPr>
        <p:spPr>
          <a:xfrm>
            <a:off x="10951369" y="757238"/>
            <a:ext cx="1333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x</a:t>
            </a:r>
            <a:endParaRPr lang="nl-NL" sz="1000" dirty="0"/>
          </a:p>
        </p:txBody>
      </p:sp>
      <p:grpSp>
        <p:nvGrpSpPr>
          <p:cNvPr id="13" name="Groep 12"/>
          <p:cNvGrpSpPr/>
          <p:nvPr/>
        </p:nvGrpSpPr>
        <p:grpSpPr>
          <a:xfrm>
            <a:off x="9589476" y="2737337"/>
            <a:ext cx="1459524" cy="1459524"/>
            <a:chOff x="9589476" y="2737337"/>
            <a:chExt cx="1459524" cy="1459524"/>
          </a:xfrm>
        </p:grpSpPr>
        <p:sp>
          <p:nvSpPr>
            <p:cNvPr id="7" name="Rechthoek 6"/>
            <p:cNvSpPr/>
            <p:nvPr/>
          </p:nvSpPr>
          <p:spPr>
            <a:xfrm>
              <a:off x="9589476" y="2737337"/>
              <a:ext cx="1459524" cy="1459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Gedeeltelijke cirkel 11"/>
            <p:cNvSpPr/>
            <p:nvPr/>
          </p:nvSpPr>
          <p:spPr>
            <a:xfrm>
              <a:off x="9894276" y="3001106"/>
              <a:ext cx="920262" cy="920262"/>
            </a:xfrm>
            <a:prstGeom prst="pi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hthoek 3"/>
          <p:cNvSpPr/>
          <p:nvPr/>
        </p:nvSpPr>
        <p:spPr>
          <a:xfrm>
            <a:off x="9589476" y="4566137"/>
            <a:ext cx="1459524" cy="1459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/>
          <p:cNvSpPr/>
          <p:nvPr/>
        </p:nvSpPr>
        <p:spPr>
          <a:xfrm>
            <a:off x="9741876" y="4718537"/>
            <a:ext cx="1459524" cy="1459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9894276" y="4870937"/>
            <a:ext cx="1459524" cy="1459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14"/>
          <p:cNvSpPr/>
          <p:nvPr/>
        </p:nvSpPr>
        <p:spPr>
          <a:xfrm>
            <a:off x="9583614" y="2737337"/>
            <a:ext cx="1459524" cy="1459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/>
          <p:cNvSpPr txBox="1"/>
          <p:nvPr/>
        </p:nvSpPr>
        <p:spPr>
          <a:xfrm>
            <a:off x="8316375" y="1321356"/>
            <a:ext cx="113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Presented</a:t>
            </a:r>
            <a:endParaRPr lang="nl-NL" i="1" dirty="0"/>
          </a:p>
        </p:txBody>
      </p:sp>
      <p:sp>
        <p:nvSpPr>
          <p:cNvPr id="19" name="Tekstvak 18"/>
          <p:cNvSpPr txBox="1"/>
          <p:nvPr/>
        </p:nvSpPr>
        <p:spPr>
          <a:xfrm>
            <a:off x="8459171" y="3276571"/>
            <a:ext cx="98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Writable</a:t>
            </a:r>
            <a:endParaRPr lang="nl-NL" i="1" dirty="0"/>
          </a:p>
        </p:txBody>
      </p:sp>
      <p:sp>
        <p:nvSpPr>
          <p:cNvPr id="20" name="Tekstvak 19"/>
          <p:cNvSpPr txBox="1"/>
          <p:nvPr/>
        </p:nvSpPr>
        <p:spPr>
          <a:xfrm>
            <a:off x="8538953" y="523136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Queued</a:t>
            </a:r>
            <a:endParaRPr lang="nl-NL" i="1" dirty="0"/>
          </a:p>
        </p:txBody>
      </p:sp>
      <p:sp>
        <p:nvSpPr>
          <p:cNvPr id="21" name="Tijdelijke aanduiding voor inhoud 2"/>
          <p:cNvSpPr txBox="1">
            <a:spLocks/>
          </p:cNvSpPr>
          <p:nvPr/>
        </p:nvSpPr>
        <p:spPr>
          <a:xfrm>
            <a:off x="838201" y="1393484"/>
            <a:ext cx="7848600" cy="4504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vkAcquireNextImageKHR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vkQueuePresentKHR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queue 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ijdelijke aanduiding voor inhoud 2"/>
          <p:cNvSpPr txBox="1">
            <a:spLocks/>
          </p:cNvSpPr>
          <p:nvPr/>
        </p:nvSpPr>
        <p:spPr>
          <a:xfrm>
            <a:off x="6416292" y="4196861"/>
            <a:ext cx="2448710" cy="2972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vkAcquireNextImageKHR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ijdelijke aanduiding voor inhoud 2"/>
          <p:cNvSpPr txBox="1">
            <a:spLocks/>
          </p:cNvSpPr>
          <p:nvPr/>
        </p:nvSpPr>
        <p:spPr>
          <a:xfrm>
            <a:off x="6416291" y="2427989"/>
            <a:ext cx="2448711" cy="233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vkQueuePresentKHR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5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-4.16667E-6 -0.2645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24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0047 C 0.02253 0.0125 0.10847 0.09074 0.12487 0.11087 C 0.13425 0.13263 0.14401 0.22638 0.14388 0.28194 C 0.14441 0.33703 0.14454 0.36226 0.1392 0.42939 C 0.13334 0.48009 -0.02122 0.54421 0.00092 0.53171 " pathEditMode="relative" rAng="0" ptsTypes="AAA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8" y="2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00052 -0.2666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340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15" grpId="0" animBg="1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- </a:t>
            </a:r>
            <a:r>
              <a:rPr lang="en-US" i="1" dirty="0"/>
              <a:t>Rendering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1" y="1825624"/>
            <a:ext cx="7848600" cy="45048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vkAcquireNextImageKHR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vkBeginCommandBuffer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vkCmdBeginRenderPass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framebuffer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vkCmdBindPipeline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pipeline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vkCmdBindDescriptorSets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descriptorSet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pipelineLayout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vkCmdBindVertexBuffers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vkCmdBindIndexBuffers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vkCmdDrawIndexed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vkCmdEndRenderPass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vkEndCommandBuffer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vkQueueSubmit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queue,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vkQueuePresentKHR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queue )</a:t>
            </a:r>
          </a:p>
        </p:txBody>
      </p:sp>
    </p:spTree>
    <p:extLst>
      <p:ext uri="{BB962C8B-B14F-4D97-AF65-F5344CB8AC3E}">
        <p14:creationId xmlns:p14="http://schemas.microsoft.com/office/powerpoint/2010/main" val="259389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Command buffer</a:t>
            </a:r>
            <a:endParaRPr lang="nl-NL" i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375681"/>
            <a:ext cx="7848600" cy="10482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vkBeginCommandBuffer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vkEndCommandBuffer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838200" y="2423886"/>
            <a:ext cx="942745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Records a set of commands to be executed by the driver/GPU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Commands are not executed straight away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Command buffer has to be “submitted”…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… But can also be “submitted” multiple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All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US" sz="2800" dirty="0"/>
              <a:t> commands are </a:t>
            </a:r>
            <a:r>
              <a:rPr lang="en-US" sz="2800" b="1" i="1" dirty="0"/>
              <a:t>RECORDED</a:t>
            </a:r>
            <a:r>
              <a:rPr lang="en-US" sz="2800" dirty="0"/>
              <a:t> on command buffers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0177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- </a:t>
            </a:r>
            <a:r>
              <a:rPr lang="en-US" i="1" dirty="0"/>
              <a:t>Rendering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1" y="1825624"/>
            <a:ext cx="7848600" cy="45048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vkAcquireNextImageKHR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vkBeginCommandBuffer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vkCmdBeginRenderPass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renderpass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framebuffer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vkCmdBindPipeline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pipeline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vkCmdBindDescriptorSets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descriptorSet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pipelineLayout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vkCmdBindVertexBuffers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vkCmdBindIndexBuffers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vkCmdDrawIndexed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vkCmdEndRenderPass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vkEndCommandBuffer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vkQueueSubmit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queue,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vkQueuePresentKHR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queue )</a:t>
            </a:r>
          </a:p>
        </p:txBody>
      </p:sp>
    </p:spTree>
    <p:extLst>
      <p:ext uri="{BB962C8B-B14F-4D97-AF65-F5344CB8AC3E}">
        <p14:creationId xmlns:p14="http://schemas.microsoft.com/office/powerpoint/2010/main" val="1502901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Framebuffers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346653"/>
            <a:ext cx="7848600" cy="9756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vkCmdBeginRenderPass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framebuffer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vkCmdEndRenderPass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5" name="Rechthoek 4"/>
          <p:cNvSpPr/>
          <p:nvPr/>
        </p:nvSpPr>
        <p:spPr>
          <a:xfrm>
            <a:off x="10029371" y="711199"/>
            <a:ext cx="1857829" cy="18578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10181771" y="863599"/>
            <a:ext cx="1857829" cy="18578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10334171" y="1015999"/>
            <a:ext cx="1857829" cy="18578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 target(s)</a:t>
            </a:r>
            <a:endParaRPr lang="nl-NL" dirty="0"/>
          </a:p>
        </p:txBody>
      </p:sp>
      <p:sp>
        <p:nvSpPr>
          <p:cNvPr id="8" name="Rechthoek 7"/>
          <p:cNvSpPr/>
          <p:nvPr/>
        </p:nvSpPr>
        <p:spPr>
          <a:xfrm>
            <a:off x="10029370" y="3292474"/>
            <a:ext cx="1857829" cy="185782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buffer</a:t>
            </a:r>
            <a:endParaRPr lang="nl-NL" dirty="0"/>
          </a:p>
        </p:txBody>
      </p:sp>
      <p:sp>
        <p:nvSpPr>
          <p:cNvPr id="14" name="Rechthoek 13"/>
          <p:cNvSpPr/>
          <p:nvPr/>
        </p:nvSpPr>
        <p:spPr>
          <a:xfrm>
            <a:off x="8011702" y="4745654"/>
            <a:ext cx="1857829" cy="18578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Renderpass</a:t>
            </a:r>
            <a:endParaRPr lang="nl-NL" dirty="0"/>
          </a:p>
        </p:txBody>
      </p:sp>
      <p:sp>
        <p:nvSpPr>
          <p:cNvPr id="17" name="Tekstvak 16"/>
          <p:cNvSpPr txBox="1"/>
          <p:nvPr/>
        </p:nvSpPr>
        <p:spPr>
          <a:xfrm>
            <a:off x="838200" y="2556264"/>
            <a:ext cx="66910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Describes a combination of “attachments” for use in a specific </a:t>
            </a:r>
            <a:r>
              <a:rPr lang="en-US" sz="2800" dirty="0" err="1"/>
              <a:t>renderpass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Simply put, an “attachment” can be a render target or depth render target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exact combination of attachments and </a:t>
            </a:r>
            <a:r>
              <a:rPr lang="en-US" sz="2800" dirty="0" err="1"/>
              <a:t>renderpass</a:t>
            </a:r>
            <a:r>
              <a:rPr lang="en-US" sz="2800" dirty="0"/>
              <a:t> need to be known during creation</a:t>
            </a:r>
            <a:endParaRPr lang="nl-NL" sz="2800" dirty="0"/>
          </a:p>
        </p:txBody>
      </p:sp>
      <p:sp>
        <p:nvSpPr>
          <p:cNvPr id="18" name="Rechthoek 17"/>
          <p:cNvSpPr/>
          <p:nvPr/>
        </p:nvSpPr>
        <p:spPr>
          <a:xfrm>
            <a:off x="8011225" y="2873828"/>
            <a:ext cx="1857829" cy="46894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/>
              <a:t>Framebufer</a:t>
            </a:r>
            <a:endParaRPr lang="nl-NL" i="1" dirty="0"/>
          </a:p>
        </p:txBody>
      </p:sp>
      <p:cxnSp>
        <p:nvCxnSpPr>
          <p:cNvPr id="20" name="Verbindingslijn: gebogen 19"/>
          <p:cNvCxnSpPr>
            <a:stCxn id="5" idx="1"/>
            <a:endCxn id="18" idx="0"/>
          </p:cNvCxnSpPr>
          <p:nvPr/>
        </p:nvCxnSpPr>
        <p:spPr>
          <a:xfrm rot="10800000" flipV="1">
            <a:off x="8940141" y="1640114"/>
            <a:ext cx="1089231" cy="123371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ingslijn: gebogen 21"/>
          <p:cNvCxnSpPr>
            <a:stCxn id="14" idx="0"/>
            <a:endCxn id="18" idx="2"/>
          </p:cNvCxnSpPr>
          <p:nvPr/>
        </p:nvCxnSpPr>
        <p:spPr>
          <a:xfrm rot="16200000" flipV="1">
            <a:off x="8238937" y="4043973"/>
            <a:ext cx="1402884" cy="477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Verbindingslijn: gebogen 23"/>
          <p:cNvCxnSpPr>
            <a:stCxn id="8" idx="1"/>
            <a:endCxn id="18" idx="2"/>
          </p:cNvCxnSpPr>
          <p:nvPr/>
        </p:nvCxnSpPr>
        <p:spPr>
          <a:xfrm rot="10800000">
            <a:off x="8940140" y="3342771"/>
            <a:ext cx="1089230" cy="87861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700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Render passes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346653"/>
            <a:ext cx="7848600" cy="9756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vkCmdBeginRenderPass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framebuffer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vkCmdEndRenderPass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838200" y="2322286"/>
            <a:ext cx="1099442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Describes: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The steps of the rendering process (“sub”-passes)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The color- and/or depth targets to be used as inputs and/or outputs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The dependencies between the stages and their inputs/outputs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Requires specifying a lot of information ahead-of-time…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… But may allow the driver room for optimizations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Render operations can only take place in render passes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634346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Render passes – </a:t>
            </a:r>
            <a:r>
              <a:rPr lang="en-US" dirty="0"/>
              <a:t>Sample </a:t>
            </a:r>
            <a:r>
              <a:rPr lang="en-US" dirty="0" err="1"/>
              <a:t>renderpass</a:t>
            </a:r>
            <a:endParaRPr lang="nl-NL" dirty="0"/>
          </a:p>
        </p:txBody>
      </p:sp>
      <p:grpSp>
        <p:nvGrpSpPr>
          <p:cNvPr id="36" name="Groep 35"/>
          <p:cNvGrpSpPr/>
          <p:nvPr/>
        </p:nvGrpSpPr>
        <p:grpSpPr>
          <a:xfrm>
            <a:off x="1748147" y="1690688"/>
            <a:ext cx="9221182" cy="5024621"/>
            <a:chOff x="514432" y="1506340"/>
            <a:chExt cx="9221182" cy="5024621"/>
          </a:xfrm>
        </p:grpSpPr>
        <p:sp>
          <p:nvSpPr>
            <p:cNvPr id="4" name="Rechthoek 3"/>
            <p:cNvSpPr/>
            <p:nvPr/>
          </p:nvSpPr>
          <p:spPr>
            <a:xfrm>
              <a:off x="7904198" y="35112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Backbuffer</a:t>
              </a:r>
              <a:endParaRPr lang="nl-NL" dirty="0"/>
            </a:p>
          </p:txBody>
        </p:sp>
        <p:sp>
          <p:nvSpPr>
            <p:cNvPr id="7" name="Rechthoek 6"/>
            <p:cNvSpPr/>
            <p:nvPr/>
          </p:nvSpPr>
          <p:spPr>
            <a:xfrm>
              <a:off x="3546734" y="5082831"/>
              <a:ext cx="1526616" cy="144812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Depth buffer</a:t>
              </a:r>
              <a:endParaRPr lang="nl-NL" dirty="0"/>
            </a:p>
          </p:txBody>
        </p:sp>
        <p:sp>
          <p:nvSpPr>
            <p:cNvPr id="8" name="Rechthoek 7"/>
            <p:cNvSpPr/>
            <p:nvPr/>
          </p:nvSpPr>
          <p:spPr>
            <a:xfrm>
              <a:off x="8056598" y="36636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Backbuffer</a:t>
              </a:r>
              <a:endParaRPr lang="nl-NL" dirty="0"/>
            </a:p>
          </p:txBody>
        </p:sp>
        <p:sp>
          <p:nvSpPr>
            <p:cNvPr id="9" name="Rechthoek 8"/>
            <p:cNvSpPr/>
            <p:nvPr/>
          </p:nvSpPr>
          <p:spPr>
            <a:xfrm>
              <a:off x="8208998" y="38160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Backbuffer</a:t>
              </a:r>
              <a:endParaRPr lang="nl-NL" dirty="0"/>
            </a:p>
          </p:txBody>
        </p:sp>
        <p:sp>
          <p:nvSpPr>
            <p:cNvPr id="10" name="Rechthoek 9"/>
            <p:cNvSpPr/>
            <p:nvPr/>
          </p:nvSpPr>
          <p:spPr>
            <a:xfrm>
              <a:off x="3546734" y="3446986"/>
              <a:ext cx="1526616" cy="144812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Intermediate</a:t>
              </a:r>
              <a:endParaRPr lang="nl-NL" dirty="0"/>
            </a:p>
          </p:txBody>
        </p:sp>
        <p:sp>
          <p:nvSpPr>
            <p:cNvPr id="11" name="Rechthoek 10"/>
            <p:cNvSpPr/>
            <p:nvPr/>
          </p:nvSpPr>
          <p:spPr>
            <a:xfrm>
              <a:off x="514432" y="15063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" name="Rechthoek 11"/>
            <p:cNvSpPr/>
            <p:nvPr/>
          </p:nvSpPr>
          <p:spPr>
            <a:xfrm>
              <a:off x="666832" y="16587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ate</a:t>
              </a:r>
              <a:endParaRPr lang="nl-NL" dirty="0"/>
            </a:p>
          </p:txBody>
        </p:sp>
        <p:sp>
          <p:nvSpPr>
            <p:cNvPr id="13" name="Rechthoek 12"/>
            <p:cNvSpPr/>
            <p:nvPr/>
          </p:nvSpPr>
          <p:spPr>
            <a:xfrm>
              <a:off x="819232" y="18111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Objects</a:t>
              </a:r>
              <a:endParaRPr lang="nl-NL" dirty="0"/>
            </a:p>
          </p:txBody>
        </p:sp>
        <p:sp>
          <p:nvSpPr>
            <p:cNvPr id="14" name="Rechthoek 13"/>
            <p:cNvSpPr/>
            <p:nvPr/>
          </p:nvSpPr>
          <p:spPr>
            <a:xfrm>
              <a:off x="514432" y="3446987"/>
              <a:ext cx="1526616" cy="144812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Buffers</a:t>
              </a:r>
              <a:endParaRPr lang="nl-NL" dirty="0"/>
            </a:p>
          </p:txBody>
        </p:sp>
        <p:sp>
          <p:nvSpPr>
            <p:cNvPr id="15" name="Rechthoek 14"/>
            <p:cNvSpPr/>
            <p:nvPr/>
          </p:nvSpPr>
          <p:spPr>
            <a:xfrm>
              <a:off x="514432" y="5082834"/>
              <a:ext cx="1526616" cy="144812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Fwd</a:t>
              </a:r>
              <a:r>
                <a:rPr lang="en-US" dirty="0"/>
                <a:t> Pipeline</a:t>
              </a:r>
              <a:endParaRPr lang="nl-NL" dirty="0"/>
            </a:p>
          </p:txBody>
        </p:sp>
        <p:cxnSp>
          <p:nvCxnSpPr>
            <p:cNvPr id="5" name="Rechte verbindingslijn met pijl 4"/>
            <p:cNvCxnSpPr>
              <a:stCxn id="14" idx="3"/>
              <a:endCxn id="10" idx="1"/>
            </p:cNvCxnSpPr>
            <p:nvPr/>
          </p:nvCxnSpPr>
          <p:spPr>
            <a:xfrm flipV="1">
              <a:off x="2041048" y="4171050"/>
              <a:ext cx="150568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Verbindingslijn: gebogen 17"/>
            <p:cNvCxnSpPr>
              <a:stCxn id="13" idx="3"/>
              <a:endCxn id="10" idx="1"/>
            </p:cNvCxnSpPr>
            <p:nvPr/>
          </p:nvCxnSpPr>
          <p:spPr>
            <a:xfrm>
              <a:off x="2345848" y="2535204"/>
              <a:ext cx="1200886" cy="1635846"/>
            </a:xfrm>
            <a:prstGeom prst="bentConnector3">
              <a:avLst>
                <a:gd name="adj1" fmla="val 1998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Verbindingslijn: gebogen 19"/>
            <p:cNvCxnSpPr>
              <a:stCxn id="15" idx="3"/>
              <a:endCxn id="10" idx="1"/>
            </p:cNvCxnSpPr>
            <p:nvPr/>
          </p:nvCxnSpPr>
          <p:spPr>
            <a:xfrm flipV="1">
              <a:off x="2041048" y="4171050"/>
              <a:ext cx="1505686" cy="1635848"/>
            </a:xfrm>
            <a:prstGeom prst="bentConnector3">
              <a:avLst>
                <a:gd name="adj1" fmla="val 3622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vak 21"/>
            <p:cNvSpPr txBox="1"/>
            <p:nvPr/>
          </p:nvSpPr>
          <p:spPr>
            <a:xfrm>
              <a:off x="2716382" y="3563583"/>
              <a:ext cx="906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Clear &amp; Render</a:t>
              </a:r>
              <a:endParaRPr lang="nl-NL" dirty="0"/>
            </a:p>
          </p:txBody>
        </p:sp>
        <p:sp>
          <p:nvSpPr>
            <p:cNvPr id="23" name="Rechthoek 22"/>
            <p:cNvSpPr/>
            <p:nvPr/>
          </p:nvSpPr>
          <p:spPr>
            <a:xfrm>
              <a:off x="5725466" y="5082831"/>
              <a:ext cx="1526616" cy="144812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 Pipeline</a:t>
              </a:r>
              <a:endParaRPr lang="nl-NL" dirty="0"/>
            </a:p>
          </p:txBody>
        </p:sp>
        <p:cxnSp>
          <p:nvCxnSpPr>
            <p:cNvPr id="25" name="Verbindingslijn: gebogen 24"/>
            <p:cNvCxnSpPr>
              <a:endCxn id="7" idx="1"/>
            </p:cNvCxnSpPr>
            <p:nvPr/>
          </p:nvCxnSpPr>
          <p:spPr>
            <a:xfrm rot="16200000" flipH="1">
              <a:off x="2509531" y="4769692"/>
              <a:ext cx="1635846" cy="438559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Verbindingslijn: gebogen 26"/>
            <p:cNvCxnSpPr>
              <a:stCxn id="10" idx="3"/>
              <a:endCxn id="4" idx="1"/>
            </p:cNvCxnSpPr>
            <p:nvPr/>
          </p:nvCxnSpPr>
          <p:spPr>
            <a:xfrm flipV="1">
              <a:off x="5073350" y="4169462"/>
              <a:ext cx="2830848" cy="158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Verbindingslijn: gebogen 29"/>
            <p:cNvCxnSpPr>
              <a:stCxn id="23" idx="0"/>
              <a:endCxn id="4" idx="1"/>
            </p:cNvCxnSpPr>
            <p:nvPr/>
          </p:nvCxnSpPr>
          <p:spPr>
            <a:xfrm rot="5400000" flipH="1" flipV="1">
              <a:off x="6739802" y="3918435"/>
              <a:ext cx="913369" cy="141542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kstvak 30"/>
            <p:cNvSpPr txBox="1"/>
            <p:nvPr/>
          </p:nvSpPr>
          <p:spPr>
            <a:xfrm>
              <a:off x="5099233" y="3800129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</a:t>
              </a:r>
              <a:endParaRPr lang="nl-NL" dirty="0"/>
            </a:p>
          </p:txBody>
        </p:sp>
        <p:sp>
          <p:nvSpPr>
            <p:cNvPr id="35" name="Tekstvak 34"/>
            <p:cNvSpPr txBox="1"/>
            <p:nvPr/>
          </p:nvSpPr>
          <p:spPr>
            <a:xfrm>
              <a:off x="6995061" y="3840582"/>
              <a:ext cx="860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Render</a:t>
              </a:r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898053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Render passes – </a:t>
            </a:r>
            <a:r>
              <a:rPr lang="en-US" sz="4000" dirty="0"/>
              <a:t>Sample </a:t>
            </a:r>
            <a:r>
              <a:rPr lang="en-US" sz="4000" dirty="0" err="1"/>
              <a:t>renderpass</a:t>
            </a:r>
            <a:r>
              <a:rPr lang="en-US" sz="4000" dirty="0"/>
              <a:t> walkthrough</a:t>
            </a:r>
            <a:endParaRPr lang="nl-NL" dirty="0"/>
          </a:p>
        </p:txBody>
      </p:sp>
      <p:grpSp>
        <p:nvGrpSpPr>
          <p:cNvPr id="4" name="Groep 3"/>
          <p:cNvGrpSpPr/>
          <p:nvPr/>
        </p:nvGrpSpPr>
        <p:grpSpPr>
          <a:xfrm>
            <a:off x="7206164" y="1408050"/>
            <a:ext cx="4591485" cy="2501900"/>
            <a:chOff x="514432" y="1506340"/>
            <a:chExt cx="9221182" cy="5024621"/>
          </a:xfrm>
        </p:grpSpPr>
        <p:sp>
          <p:nvSpPr>
            <p:cNvPr id="5" name="Rechthoek 4"/>
            <p:cNvSpPr/>
            <p:nvPr/>
          </p:nvSpPr>
          <p:spPr>
            <a:xfrm>
              <a:off x="7904198" y="35112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Backbuffer</a:t>
              </a:r>
              <a:endParaRPr lang="nl-NL" dirty="0"/>
            </a:p>
          </p:txBody>
        </p:sp>
        <p:sp>
          <p:nvSpPr>
            <p:cNvPr id="6" name="Rechthoek 5"/>
            <p:cNvSpPr/>
            <p:nvPr/>
          </p:nvSpPr>
          <p:spPr>
            <a:xfrm>
              <a:off x="3546734" y="5082831"/>
              <a:ext cx="1526616" cy="144812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Depth buffer</a:t>
              </a:r>
              <a:endParaRPr lang="nl-NL" sz="800" dirty="0"/>
            </a:p>
          </p:txBody>
        </p:sp>
        <p:sp>
          <p:nvSpPr>
            <p:cNvPr id="7" name="Rechthoek 6"/>
            <p:cNvSpPr/>
            <p:nvPr/>
          </p:nvSpPr>
          <p:spPr>
            <a:xfrm>
              <a:off x="8056598" y="36636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Backbuffer</a:t>
              </a:r>
              <a:endParaRPr lang="nl-NL" dirty="0"/>
            </a:p>
          </p:txBody>
        </p:sp>
        <p:sp>
          <p:nvSpPr>
            <p:cNvPr id="8" name="Rechthoek 7"/>
            <p:cNvSpPr/>
            <p:nvPr/>
          </p:nvSpPr>
          <p:spPr>
            <a:xfrm>
              <a:off x="8208998" y="38160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Backbuffer</a:t>
              </a:r>
              <a:endParaRPr lang="nl-NL" sz="800" dirty="0"/>
            </a:p>
          </p:txBody>
        </p:sp>
        <p:sp>
          <p:nvSpPr>
            <p:cNvPr id="9" name="Rechthoek 8"/>
            <p:cNvSpPr/>
            <p:nvPr/>
          </p:nvSpPr>
          <p:spPr>
            <a:xfrm>
              <a:off x="3546734" y="3446986"/>
              <a:ext cx="1526616" cy="144812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Intermediate</a:t>
              </a:r>
              <a:endParaRPr lang="nl-NL" sz="800" dirty="0"/>
            </a:p>
          </p:txBody>
        </p:sp>
        <p:sp>
          <p:nvSpPr>
            <p:cNvPr id="10" name="Rechthoek 9"/>
            <p:cNvSpPr/>
            <p:nvPr/>
          </p:nvSpPr>
          <p:spPr>
            <a:xfrm>
              <a:off x="514432" y="15063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" name="Rechthoek 10"/>
            <p:cNvSpPr/>
            <p:nvPr/>
          </p:nvSpPr>
          <p:spPr>
            <a:xfrm>
              <a:off x="666832" y="16587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ate</a:t>
              </a:r>
              <a:endParaRPr lang="nl-NL" dirty="0"/>
            </a:p>
          </p:txBody>
        </p:sp>
        <p:sp>
          <p:nvSpPr>
            <p:cNvPr id="12" name="Rechthoek 11"/>
            <p:cNvSpPr/>
            <p:nvPr/>
          </p:nvSpPr>
          <p:spPr>
            <a:xfrm>
              <a:off x="819232" y="18111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Objects</a:t>
              </a:r>
              <a:endParaRPr lang="nl-NL" sz="800" dirty="0"/>
            </a:p>
          </p:txBody>
        </p:sp>
        <p:sp>
          <p:nvSpPr>
            <p:cNvPr id="13" name="Rechthoek 12"/>
            <p:cNvSpPr/>
            <p:nvPr/>
          </p:nvSpPr>
          <p:spPr>
            <a:xfrm>
              <a:off x="514432" y="3446987"/>
              <a:ext cx="1526616" cy="144812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Buffers</a:t>
              </a:r>
              <a:endParaRPr lang="nl-NL" sz="800" dirty="0"/>
            </a:p>
          </p:txBody>
        </p:sp>
        <p:sp>
          <p:nvSpPr>
            <p:cNvPr id="14" name="Rechthoek 13"/>
            <p:cNvSpPr/>
            <p:nvPr/>
          </p:nvSpPr>
          <p:spPr>
            <a:xfrm>
              <a:off x="514432" y="5082834"/>
              <a:ext cx="1526616" cy="144812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Fwd</a:t>
              </a:r>
              <a:r>
                <a:rPr lang="en-US" sz="800" dirty="0"/>
                <a:t> Pipeline</a:t>
              </a:r>
              <a:endParaRPr lang="nl-NL" sz="800" dirty="0"/>
            </a:p>
          </p:txBody>
        </p:sp>
        <p:cxnSp>
          <p:nvCxnSpPr>
            <p:cNvPr id="15" name="Rechte verbindingslijn met pijl 14"/>
            <p:cNvCxnSpPr>
              <a:stCxn id="13" idx="3"/>
              <a:endCxn id="9" idx="1"/>
            </p:cNvCxnSpPr>
            <p:nvPr/>
          </p:nvCxnSpPr>
          <p:spPr>
            <a:xfrm flipV="1">
              <a:off x="2041048" y="4171050"/>
              <a:ext cx="150568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Verbindingslijn: gebogen 15"/>
            <p:cNvCxnSpPr>
              <a:stCxn id="12" idx="3"/>
              <a:endCxn id="9" idx="1"/>
            </p:cNvCxnSpPr>
            <p:nvPr/>
          </p:nvCxnSpPr>
          <p:spPr>
            <a:xfrm>
              <a:off x="2345848" y="2535204"/>
              <a:ext cx="1200886" cy="1635846"/>
            </a:xfrm>
            <a:prstGeom prst="bentConnector3">
              <a:avLst>
                <a:gd name="adj1" fmla="val 1998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Verbindingslijn: gebogen 16"/>
            <p:cNvCxnSpPr>
              <a:stCxn id="14" idx="3"/>
              <a:endCxn id="9" idx="1"/>
            </p:cNvCxnSpPr>
            <p:nvPr/>
          </p:nvCxnSpPr>
          <p:spPr>
            <a:xfrm flipV="1">
              <a:off x="2041048" y="4171050"/>
              <a:ext cx="1505686" cy="1635848"/>
            </a:xfrm>
            <a:prstGeom prst="bentConnector3">
              <a:avLst>
                <a:gd name="adj1" fmla="val 3622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kstvak 17"/>
            <p:cNvSpPr txBox="1"/>
            <p:nvPr/>
          </p:nvSpPr>
          <p:spPr>
            <a:xfrm>
              <a:off x="2716383" y="3563583"/>
              <a:ext cx="906551" cy="74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nl-NL" dirty="0"/>
            </a:p>
          </p:txBody>
        </p:sp>
        <p:sp>
          <p:nvSpPr>
            <p:cNvPr id="19" name="Rechthoek 18"/>
            <p:cNvSpPr/>
            <p:nvPr/>
          </p:nvSpPr>
          <p:spPr>
            <a:xfrm>
              <a:off x="5725466" y="5082831"/>
              <a:ext cx="1526616" cy="144812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Post Pipeline</a:t>
              </a:r>
              <a:endParaRPr lang="nl-NL" sz="800" dirty="0"/>
            </a:p>
          </p:txBody>
        </p:sp>
        <p:cxnSp>
          <p:nvCxnSpPr>
            <p:cNvPr id="20" name="Verbindingslijn: gebogen 19"/>
            <p:cNvCxnSpPr>
              <a:endCxn id="6" idx="1"/>
            </p:cNvCxnSpPr>
            <p:nvPr/>
          </p:nvCxnSpPr>
          <p:spPr>
            <a:xfrm rot="16200000" flipH="1">
              <a:off x="2509531" y="4769692"/>
              <a:ext cx="1635846" cy="438559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Verbindingslijn: gebogen 20"/>
            <p:cNvCxnSpPr>
              <a:stCxn id="9" idx="3"/>
              <a:endCxn id="5" idx="1"/>
            </p:cNvCxnSpPr>
            <p:nvPr/>
          </p:nvCxnSpPr>
          <p:spPr>
            <a:xfrm flipV="1">
              <a:off x="5073350" y="4169462"/>
              <a:ext cx="2830848" cy="158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Verbindingslijn: gebogen 21"/>
            <p:cNvCxnSpPr>
              <a:stCxn id="19" idx="0"/>
              <a:endCxn id="5" idx="1"/>
            </p:cNvCxnSpPr>
            <p:nvPr/>
          </p:nvCxnSpPr>
          <p:spPr>
            <a:xfrm rot="5400000" flipH="1" flipV="1">
              <a:off x="6739802" y="3918435"/>
              <a:ext cx="913369" cy="141542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hthoek 24"/>
          <p:cNvSpPr/>
          <p:nvPr/>
        </p:nvSpPr>
        <p:spPr>
          <a:xfrm>
            <a:off x="901700" y="1842937"/>
            <a:ext cx="5829300" cy="42340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Kubus 26"/>
          <p:cNvSpPr/>
          <p:nvPr/>
        </p:nvSpPr>
        <p:spPr>
          <a:xfrm>
            <a:off x="1149350" y="2170693"/>
            <a:ext cx="1168400" cy="116305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Cilinder 27"/>
          <p:cNvSpPr/>
          <p:nvPr/>
        </p:nvSpPr>
        <p:spPr>
          <a:xfrm>
            <a:off x="2857500" y="3632200"/>
            <a:ext cx="996950" cy="1885950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Gedeeltelijke cirkel 28"/>
          <p:cNvSpPr/>
          <p:nvPr/>
        </p:nvSpPr>
        <p:spPr>
          <a:xfrm rot="3408370">
            <a:off x="4445000" y="2673350"/>
            <a:ext cx="1314450" cy="1314450"/>
          </a:xfrm>
          <a:prstGeom prst="pi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0" name="Tekstvak 29"/>
          <p:cNvSpPr txBox="1"/>
          <p:nvPr/>
        </p:nvSpPr>
        <p:spPr>
          <a:xfrm>
            <a:off x="6958518" y="4040822"/>
            <a:ext cx="46873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rendered one-by-one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done:</a:t>
            </a:r>
            <a:endParaRPr lang="nl-N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Full-screen post-processing!!!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Rendering as passed on from generation to generation</a:t>
            </a:r>
          </a:p>
        </p:txBody>
      </p:sp>
      <p:sp>
        <p:nvSpPr>
          <p:cNvPr id="31" name="Ster: 4 punten 30"/>
          <p:cNvSpPr/>
          <p:nvPr/>
        </p:nvSpPr>
        <p:spPr>
          <a:xfrm>
            <a:off x="1033048" y="1874979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Ster: 4 punten 31"/>
          <p:cNvSpPr/>
          <p:nvPr/>
        </p:nvSpPr>
        <p:spPr>
          <a:xfrm>
            <a:off x="1713232" y="2838269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Ster: 4 punten 32"/>
          <p:cNvSpPr/>
          <p:nvPr/>
        </p:nvSpPr>
        <p:spPr>
          <a:xfrm>
            <a:off x="2558422" y="3405907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Ster: 4 punten 33"/>
          <p:cNvSpPr/>
          <p:nvPr/>
        </p:nvSpPr>
        <p:spPr>
          <a:xfrm>
            <a:off x="3481884" y="4687737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Ster: 4 punten 34"/>
          <p:cNvSpPr/>
          <p:nvPr/>
        </p:nvSpPr>
        <p:spPr>
          <a:xfrm>
            <a:off x="4460765" y="2506491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Ster: 4 punten 35"/>
          <p:cNvSpPr/>
          <p:nvPr/>
        </p:nvSpPr>
        <p:spPr>
          <a:xfrm>
            <a:off x="4703514" y="3424781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Tekstvak 36"/>
          <p:cNvSpPr txBox="1"/>
          <p:nvPr/>
        </p:nvSpPr>
        <p:spPr>
          <a:xfrm>
            <a:off x="6958518" y="4040822"/>
            <a:ext cx="46873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called “Immediate Mode Rendering”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confuse with other meanings of “immediate mode”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on desktop GPUs</a:t>
            </a:r>
          </a:p>
        </p:txBody>
      </p:sp>
      <p:sp>
        <p:nvSpPr>
          <p:cNvPr id="23" name="Tekstvak 22"/>
          <p:cNvSpPr txBox="1"/>
          <p:nvPr/>
        </p:nvSpPr>
        <p:spPr>
          <a:xfrm>
            <a:off x="897654" y="1450427"/>
            <a:ext cx="456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Simplified immediate mode GPU walkthrough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39145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build="allAtOnce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After we finish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there’s any questions about </a:t>
            </a:r>
            <a:r>
              <a:rPr lang="en-US" dirty="0" err="1"/>
              <a:t>Vulkan</a:t>
            </a:r>
            <a:r>
              <a:rPr lang="en-US" dirty="0"/>
              <a:t>, I </a:t>
            </a:r>
            <a:r>
              <a:rPr lang="en-US" b="1" i="1" dirty="0"/>
              <a:t>MIGHT</a:t>
            </a:r>
            <a:r>
              <a:rPr lang="en-US" dirty="0"/>
              <a:t> have an answer</a:t>
            </a:r>
          </a:p>
          <a:p>
            <a:endParaRPr lang="en-US" dirty="0"/>
          </a:p>
          <a:p>
            <a:r>
              <a:rPr lang="en-US" dirty="0"/>
              <a:t>Not guaranteed to be the one you’re looking for…</a:t>
            </a:r>
          </a:p>
          <a:p>
            <a:r>
              <a:rPr lang="en-US" dirty="0"/>
              <a:t>… But available regardless </a:t>
            </a:r>
            <a:r>
              <a:rPr lang="nl-NL" dirty="0"/>
              <a:t>😉</a:t>
            </a:r>
          </a:p>
          <a:p>
            <a:endParaRPr lang="en-US" dirty="0"/>
          </a:p>
          <a:p>
            <a:r>
              <a:rPr lang="en-US" dirty="0"/>
              <a:t>Find this horrifying face on Slack:</a:t>
            </a:r>
          </a:p>
          <a:p>
            <a:r>
              <a:rPr lang="en-US" dirty="0"/>
              <a:t>… Or mail me at </a:t>
            </a:r>
            <a:r>
              <a:rPr lang="en-US" dirty="0">
                <a:hlinkClick r:id="rId2"/>
              </a:rPr>
              <a:t>rick.van.miltenburg@gmail.com</a:t>
            </a:r>
            <a:endParaRPr lang="en-US" dirty="0"/>
          </a:p>
          <a:p>
            <a:r>
              <a:rPr lang="en-US" dirty="0"/>
              <a:t>… Or contact me… in some other way 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29500"/>
            <a:ext cx="3353268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77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Render passes – </a:t>
            </a:r>
            <a:r>
              <a:rPr lang="en-US" sz="4000" dirty="0"/>
              <a:t>Sample </a:t>
            </a:r>
            <a:r>
              <a:rPr lang="en-US" sz="4000" dirty="0" err="1"/>
              <a:t>renderpass</a:t>
            </a:r>
            <a:r>
              <a:rPr lang="en-US" sz="4000" dirty="0"/>
              <a:t> walkthrough</a:t>
            </a:r>
            <a:endParaRPr lang="nl-NL" dirty="0"/>
          </a:p>
        </p:txBody>
      </p:sp>
      <p:sp>
        <p:nvSpPr>
          <p:cNvPr id="25" name="Rechthoek 24"/>
          <p:cNvSpPr/>
          <p:nvPr/>
        </p:nvSpPr>
        <p:spPr>
          <a:xfrm>
            <a:off x="901700" y="1842937"/>
            <a:ext cx="5829300" cy="42340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Kubus 26"/>
          <p:cNvSpPr/>
          <p:nvPr/>
        </p:nvSpPr>
        <p:spPr>
          <a:xfrm>
            <a:off x="1149350" y="2170693"/>
            <a:ext cx="1168400" cy="116305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Cilinder 27"/>
          <p:cNvSpPr/>
          <p:nvPr/>
        </p:nvSpPr>
        <p:spPr>
          <a:xfrm>
            <a:off x="2857500" y="3632200"/>
            <a:ext cx="996950" cy="1885950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Gedeeltelijke cirkel 28"/>
          <p:cNvSpPr/>
          <p:nvPr/>
        </p:nvSpPr>
        <p:spPr>
          <a:xfrm rot="3408370">
            <a:off x="4445000" y="2673350"/>
            <a:ext cx="1314450" cy="1314450"/>
          </a:xfrm>
          <a:prstGeom prst="pi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0" name="Tekstvak 29"/>
          <p:cNvSpPr txBox="1"/>
          <p:nvPr/>
        </p:nvSpPr>
        <p:spPr>
          <a:xfrm>
            <a:off x="6890049" y="4181138"/>
            <a:ext cx="4922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Tiled renderers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Process the entire </a:t>
            </a:r>
            <a:r>
              <a:rPr lang="en-US" dirty="0" err="1"/>
              <a:t>renderpass</a:t>
            </a:r>
            <a:r>
              <a:rPr lang="en-US" dirty="0"/>
              <a:t> tile-by-tile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Faster on memory-constrained hardware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Common on mobile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hlinkClick r:id="rId3"/>
              </a:rPr>
              <a:t>Nvidia</a:t>
            </a:r>
            <a:r>
              <a:rPr lang="en-US" dirty="0">
                <a:hlinkClick r:id="rId3"/>
              </a:rPr>
              <a:t> Maxwell (9xx) and onward</a:t>
            </a:r>
            <a:endParaRPr lang="en-US" dirty="0"/>
          </a:p>
        </p:txBody>
      </p:sp>
      <p:sp>
        <p:nvSpPr>
          <p:cNvPr id="31" name="Ster: 4 punten 30"/>
          <p:cNvSpPr/>
          <p:nvPr/>
        </p:nvSpPr>
        <p:spPr>
          <a:xfrm>
            <a:off x="1033048" y="1874979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Ster: 4 punten 31"/>
          <p:cNvSpPr/>
          <p:nvPr/>
        </p:nvSpPr>
        <p:spPr>
          <a:xfrm>
            <a:off x="1713232" y="2838269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Ster: 4 punten 32"/>
          <p:cNvSpPr/>
          <p:nvPr/>
        </p:nvSpPr>
        <p:spPr>
          <a:xfrm>
            <a:off x="2558422" y="3405907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Ster: 4 punten 33"/>
          <p:cNvSpPr/>
          <p:nvPr/>
        </p:nvSpPr>
        <p:spPr>
          <a:xfrm>
            <a:off x="3481884" y="4687737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Ster: 4 punten 34"/>
          <p:cNvSpPr/>
          <p:nvPr/>
        </p:nvSpPr>
        <p:spPr>
          <a:xfrm>
            <a:off x="4460765" y="2506491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Ster: 4 punten 35"/>
          <p:cNvSpPr/>
          <p:nvPr/>
        </p:nvSpPr>
        <p:spPr>
          <a:xfrm>
            <a:off x="4703514" y="3424781"/>
            <a:ext cx="663556" cy="663556"/>
          </a:xfrm>
          <a:prstGeom prst="star4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hthoek 22"/>
          <p:cNvSpPr/>
          <p:nvPr/>
        </p:nvSpPr>
        <p:spPr>
          <a:xfrm>
            <a:off x="908163" y="1842937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Rechthoek 36"/>
          <p:cNvSpPr/>
          <p:nvPr/>
        </p:nvSpPr>
        <p:spPr>
          <a:xfrm>
            <a:off x="2006713" y="1842937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Rechthoek 37"/>
          <p:cNvSpPr/>
          <p:nvPr/>
        </p:nvSpPr>
        <p:spPr>
          <a:xfrm>
            <a:off x="3105263" y="1842937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9" name="Rechthoek 38"/>
          <p:cNvSpPr/>
          <p:nvPr/>
        </p:nvSpPr>
        <p:spPr>
          <a:xfrm>
            <a:off x="4200969" y="1842937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Rechthoek 39"/>
          <p:cNvSpPr/>
          <p:nvPr/>
        </p:nvSpPr>
        <p:spPr>
          <a:xfrm>
            <a:off x="5299519" y="1842937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Rechthoek 40"/>
          <p:cNvSpPr/>
          <p:nvPr/>
        </p:nvSpPr>
        <p:spPr>
          <a:xfrm>
            <a:off x="6398069" y="1842937"/>
            <a:ext cx="332931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2" name="Rechthoek 41"/>
          <p:cNvSpPr/>
          <p:nvPr/>
        </p:nvSpPr>
        <p:spPr>
          <a:xfrm>
            <a:off x="908163" y="2941487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Rechthoek 42"/>
          <p:cNvSpPr/>
          <p:nvPr/>
        </p:nvSpPr>
        <p:spPr>
          <a:xfrm>
            <a:off x="2006713" y="2941487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Rechthoek 43"/>
          <p:cNvSpPr/>
          <p:nvPr/>
        </p:nvSpPr>
        <p:spPr>
          <a:xfrm>
            <a:off x="3105263" y="2941487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hthoek 44"/>
          <p:cNvSpPr/>
          <p:nvPr/>
        </p:nvSpPr>
        <p:spPr>
          <a:xfrm>
            <a:off x="4200969" y="2941487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hthoek 45"/>
          <p:cNvSpPr/>
          <p:nvPr/>
        </p:nvSpPr>
        <p:spPr>
          <a:xfrm>
            <a:off x="5299519" y="2941487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hthoek 46"/>
          <p:cNvSpPr/>
          <p:nvPr/>
        </p:nvSpPr>
        <p:spPr>
          <a:xfrm>
            <a:off x="6398069" y="2941487"/>
            <a:ext cx="332931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hthoek 47"/>
          <p:cNvSpPr/>
          <p:nvPr/>
        </p:nvSpPr>
        <p:spPr>
          <a:xfrm>
            <a:off x="908163" y="4033931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hthoek 48"/>
          <p:cNvSpPr/>
          <p:nvPr/>
        </p:nvSpPr>
        <p:spPr>
          <a:xfrm>
            <a:off x="2006713" y="4033931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Rechthoek 49"/>
          <p:cNvSpPr/>
          <p:nvPr/>
        </p:nvSpPr>
        <p:spPr>
          <a:xfrm>
            <a:off x="3105263" y="4033931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hthoek 50"/>
          <p:cNvSpPr/>
          <p:nvPr/>
        </p:nvSpPr>
        <p:spPr>
          <a:xfrm>
            <a:off x="4200969" y="4033931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hthoek 51"/>
          <p:cNvSpPr/>
          <p:nvPr/>
        </p:nvSpPr>
        <p:spPr>
          <a:xfrm>
            <a:off x="5299519" y="4033931"/>
            <a:ext cx="1098550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Rechthoek 52"/>
          <p:cNvSpPr/>
          <p:nvPr/>
        </p:nvSpPr>
        <p:spPr>
          <a:xfrm>
            <a:off x="6398069" y="4033931"/>
            <a:ext cx="332931" cy="109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Rechthoek 53"/>
          <p:cNvSpPr/>
          <p:nvPr/>
        </p:nvSpPr>
        <p:spPr>
          <a:xfrm>
            <a:off x="908163" y="5132481"/>
            <a:ext cx="1098550" cy="944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5" name="Rechthoek 54"/>
          <p:cNvSpPr/>
          <p:nvPr/>
        </p:nvSpPr>
        <p:spPr>
          <a:xfrm>
            <a:off x="2006713" y="5132481"/>
            <a:ext cx="1098550" cy="944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Rechthoek 55"/>
          <p:cNvSpPr/>
          <p:nvPr/>
        </p:nvSpPr>
        <p:spPr>
          <a:xfrm>
            <a:off x="3105263" y="5132481"/>
            <a:ext cx="1098550" cy="944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Rechthoek 56"/>
          <p:cNvSpPr/>
          <p:nvPr/>
        </p:nvSpPr>
        <p:spPr>
          <a:xfrm>
            <a:off x="4200969" y="5132481"/>
            <a:ext cx="1098550" cy="944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Rechthoek 57"/>
          <p:cNvSpPr/>
          <p:nvPr/>
        </p:nvSpPr>
        <p:spPr>
          <a:xfrm>
            <a:off x="5299519" y="5132481"/>
            <a:ext cx="1098550" cy="944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9" name="Rechthoek 58"/>
          <p:cNvSpPr/>
          <p:nvPr/>
        </p:nvSpPr>
        <p:spPr>
          <a:xfrm>
            <a:off x="6398069" y="5132481"/>
            <a:ext cx="332931" cy="944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Tekstvak 62"/>
          <p:cNvSpPr txBox="1"/>
          <p:nvPr/>
        </p:nvSpPr>
        <p:spPr>
          <a:xfrm>
            <a:off x="897654" y="1450427"/>
            <a:ext cx="336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Simplified tiled GPU walkthrough</a:t>
            </a:r>
            <a:endParaRPr lang="nl-NL" b="1" dirty="0"/>
          </a:p>
        </p:txBody>
      </p:sp>
      <p:grpSp>
        <p:nvGrpSpPr>
          <p:cNvPr id="64" name="Groep 63"/>
          <p:cNvGrpSpPr/>
          <p:nvPr/>
        </p:nvGrpSpPr>
        <p:grpSpPr>
          <a:xfrm>
            <a:off x="7206164" y="1408050"/>
            <a:ext cx="4591485" cy="2501900"/>
            <a:chOff x="514432" y="1506340"/>
            <a:chExt cx="9221182" cy="5024621"/>
          </a:xfrm>
        </p:grpSpPr>
        <p:sp>
          <p:nvSpPr>
            <p:cNvPr id="65" name="Rechthoek 64"/>
            <p:cNvSpPr/>
            <p:nvPr/>
          </p:nvSpPr>
          <p:spPr>
            <a:xfrm>
              <a:off x="7904198" y="35112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Backbuffer</a:t>
              </a:r>
              <a:endParaRPr lang="nl-NL" dirty="0"/>
            </a:p>
          </p:txBody>
        </p:sp>
        <p:sp>
          <p:nvSpPr>
            <p:cNvPr id="66" name="Rechthoek 65"/>
            <p:cNvSpPr/>
            <p:nvPr/>
          </p:nvSpPr>
          <p:spPr>
            <a:xfrm>
              <a:off x="3546734" y="5082831"/>
              <a:ext cx="1526616" cy="144812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Depth buffer</a:t>
              </a:r>
              <a:endParaRPr lang="nl-NL" sz="800" dirty="0"/>
            </a:p>
          </p:txBody>
        </p:sp>
        <p:sp>
          <p:nvSpPr>
            <p:cNvPr id="67" name="Rechthoek 66"/>
            <p:cNvSpPr/>
            <p:nvPr/>
          </p:nvSpPr>
          <p:spPr>
            <a:xfrm>
              <a:off x="8056598" y="36636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Backbuffer</a:t>
              </a:r>
              <a:endParaRPr lang="nl-NL" dirty="0"/>
            </a:p>
          </p:txBody>
        </p:sp>
        <p:sp>
          <p:nvSpPr>
            <p:cNvPr id="68" name="Rechthoek 67"/>
            <p:cNvSpPr/>
            <p:nvPr/>
          </p:nvSpPr>
          <p:spPr>
            <a:xfrm>
              <a:off x="8208998" y="38160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Backbuffer</a:t>
              </a:r>
              <a:endParaRPr lang="nl-NL" sz="800" dirty="0"/>
            </a:p>
          </p:txBody>
        </p:sp>
        <p:sp>
          <p:nvSpPr>
            <p:cNvPr id="69" name="Rechthoek 68"/>
            <p:cNvSpPr/>
            <p:nvPr/>
          </p:nvSpPr>
          <p:spPr>
            <a:xfrm>
              <a:off x="3546734" y="3446986"/>
              <a:ext cx="1526616" cy="144812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Intermediate</a:t>
              </a:r>
              <a:endParaRPr lang="nl-NL" sz="800" dirty="0"/>
            </a:p>
          </p:txBody>
        </p:sp>
        <p:sp>
          <p:nvSpPr>
            <p:cNvPr id="70" name="Rechthoek 69"/>
            <p:cNvSpPr/>
            <p:nvPr/>
          </p:nvSpPr>
          <p:spPr>
            <a:xfrm>
              <a:off x="514432" y="15063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1" name="Rechthoek 70"/>
            <p:cNvSpPr/>
            <p:nvPr/>
          </p:nvSpPr>
          <p:spPr>
            <a:xfrm>
              <a:off x="666832" y="16587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ate</a:t>
              </a:r>
              <a:endParaRPr lang="nl-NL" dirty="0"/>
            </a:p>
          </p:txBody>
        </p:sp>
        <p:sp>
          <p:nvSpPr>
            <p:cNvPr id="72" name="Rechthoek 71"/>
            <p:cNvSpPr/>
            <p:nvPr/>
          </p:nvSpPr>
          <p:spPr>
            <a:xfrm>
              <a:off x="819232" y="18111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Objects</a:t>
              </a:r>
              <a:endParaRPr lang="nl-NL" sz="800" dirty="0"/>
            </a:p>
          </p:txBody>
        </p:sp>
        <p:sp>
          <p:nvSpPr>
            <p:cNvPr id="73" name="Rechthoek 72"/>
            <p:cNvSpPr/>
            <p:nvPr/>
          </p:nvSpPr>
          <p:spPr>
            <a:xfrm>
              <a:off x="514432" y="3446987"/>
              <a:ext cx="1526616" cy="144812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Buffers</a:t>
              </a:r>
              <a:endParaRPr lang="nl-NL" sz="800" dirty="0"/>
            </a:p>
          </p:txBody>
        </p:sp>
        <p:sp>
          <p:nvSpPr>
            <p:cNvPr id="74" name="Rechthoek 73"/>
            <p:cNvSpPr/>
            <p:nvPr/>
          </p:nvSpPr>
          <p:spPr>
            <a:xfrm>
              <a:off x="514432" y="5082834"/>
              <a:ext cx="1526616" cy="144812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Fwd</a:t>
              </a:r>
              <a:r>
                <a:rPr lang="en-US" sz="800" dirty="0"/>
                <a:t> Pipeline</a:t>
              </a:r>
              <a:endParaRPr lang="nl-NL" sz="800" dirty="0"/>
            </a:p>
          </p:txBody>
        </p:sp>
        <p:cxnSp>
          <p:nvCxnSpPr>
            <p:cNvPr id="75" name="Rechte verbindingslijn met pijl 74"/>
            <p:cNvCxnSpPr>
              <a:stCxn id="73" idx="3"/>
              <a:endCxn id="69" idx="1"/>
            </p:cNvCxnSpPr>
            <p:nvPr/>
          </p:nvCxnSpPr>
          <p:spPr>
            <a:xfrm flipV="1">
              <a:off x="2041048" y="4171050"/>
              <a:ext cx="150568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Verbindingslijn: gebogen 75"/>
            <p:cNvCxnSpPr>
              <a:stCxn id="72" idx="3"/>
              <a:endCxn id="69" idx="1"/>
            </p:cNvCxnSpPr>
            <p:nvPr/>
          </p:nvCxnSpPr>
          <p:spPr>
            <a:xfrm>
              <a:off x="2345848" y="2535204"/>
              <a:ext cx="1200886" cy="1635846"/>
            </a:xfrm>
            <a:prstGeom prst="bentConnector3">
              <a:avLst>
                <a:gd name="adj1" fmla="val 1998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Verbindingslijn: gebogen 76"/>
            <p:cNvCxnSpPr>
              <a:stCxn id="74" idx="3"/>
              <a:endCxn id="69" idx="1"/>
            </p:cNvCxnSpPr>
            <p:nvPr/>
          </p:nvCxnSpPr>
          <p:spPr>
            <a:xfrm flipV="1">
              <a:off x="2041048" y="4171050"/>
              <a:ext cx="1505686" cy="1635848"/>
            </a:xfrm>
            <a:prstGeom prst="bentConnector3">
              <a:avLst>
                <a:gd name="adj1" fmla="val 3622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kstvak 77"/>
            <p:cNvSpPr txBox="1"/>
            <p:nvPr/>
          </p:nvSpPr>
          <p:spPr>
            <a:xfrm>
              <a:off x="2716383" y="3563583"/>
              <a:ext cx="906551" cy="74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nl-NL" dirty="0"/>
            </a:p>
          </p:txBody>
        </p:sp>
        <p:sp>
          <p:nvSpPr>
            <p:cNvPr id="79" name="Rechthoek 78"/>
            <p:cNvSpPr/>
            <p:nvPr/>
          </p:nvSpPr>
          <p:spPr>
            <a:xfrm>
              <a:off x="5725466" y="5082831"/>
              <a:ext cx="1526616" cy="144812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Post Pipeline</a:t>
              </a:r>
              <a:endParaRPr lang="nl-NL" sz="800" dirty="0"/>
            </a:p>
          </p:txBody>
        </p:sp>
        <p:cxnSp>
          <p:nvCxnSpPr>
            <p:cNvPr id="80" name="Verbindingslijn: gebogen 79"/>
            <p:cNvCxnSpPr>
              <a:endCxn id="66" idx="1"/>
            </p:cNvCxnSpPr>
            <p:nvPr/>
          </p:nvCxnSpPr>
          <p:spPr>
            <a:xfrm rot="16200000" flipH="1">
              <a:off x="2509531" y="4769692"/>
              <a:ext cx="1635846" cy="438559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Verbindingslijn: gebogen 80"/>
            <p:cNvCxnSpPr>
              <a:stCxn id="69" idx="3"/>
              <a:endCxn id="65" idx="1"/>
            </p:cNvCxnSpPr>
            <p:nvPr/>
          </p:nvCxnSpPr>
          <p:spPr>
            <a:xfrm flipV="1">
              <a:off x="5073350" y="4169462"/>
              <a:ext cx="2830848" cy="158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Verbindingslijn: gebogen 81"/>
            <p:cNvCxnSpPr>
              <a:stCxn id="79" idx="0"/>
              <a:endCxn id="65" idx="1"/>
            </p:cNvCxnSpPr>
            <p:nvPr/>
          </p:nvCxnSpPr>
          <p:spPr>
            <a:xfrm rot="5400000" flipH="1" flipV="1">
              <a:off x="6739802" y="3918435"/>
              <a:ext cx="913369" cy="141542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256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Render passes</a:t>
            </a:r>
            <a:endParaRPr lang="nl-NL" dirty="0"/>
          </a:p>
        </p:txBody>
      </p:sp>
      <p:sp>
        <p:nvSpPr>
          <p:cNvPr id="4" name="Rechthoek 3"/>
          <p:cNvSpPr/>
          <p:nvPr/>
        </p:nvSpPr>
        <p:spPr>
          <a:xfrm>
            <a:off x="3111726" y="3590925"/>
            <a:ext cx="798606" cy="1927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Rechthoek 61"/>
          <p:cNvSpPr/>
          <p:nvPr/>
        </p:nvSpPr>
        <p:spPr>
          <a:xfrm>
            <a:off x="2829628" y="4040037"/>
            <a:ext cx="798606" cy="1592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/>
          <p:cNvSpPr txBox="1"/>
          <p:nvPr/>
        </p:nvSpPr>
        <p:spPr>
          <a:xfrm>
            <a:off x="838200" y="1967948"/>
            <a:ext cx="61813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 work; Working from scratch takes significantly longer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Subpasses</a:t>
            </a:r>
            <a:r>
              <a:rPr lang="en-US" dirty="0"/>
              <a:t> and dependencies must be clear beforehand</a:t>
            </a:r>
          </a:p>
          <a:p>
            <a:endParaRPr lang="en-US" dirty="0"/>
          </a:p>
          <a:p>
            <a:r>
              <a:rPr lang="en-US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Increased optimization opportunities for (tiled) GPUs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Forces the developer to put more thought into the rendering process</a:t>
            </a:r>
          </a:p>
        </p:txBody>
      </p:sp>
      <p:sp>
        <p:nvSpPr>
          <p:cNvPr id="26" name="Tekstvak 25"/>
          <p:cNvSpPr txBox="1"/>
          <p:nvPr/>
        </p:nvSpPr>
        <p:spPr>
          <a:xfrm>
            <a:off x="838200" y="4810831"/>
            <a:ext cx="10707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By describing a complete set of </a:t>
            </a:r>
            <a:r>
              <a:rPr lang="en-US" i="1" dirty="0" err="1"/>
              <a:t>subpasses</a:t>
            </a:r>
            <a:r>
              <a:rPr lang="en-US" i="1" dirty="0"/>
              <a:t> in advance, render passes provide the implementation an opportunity</a:t>
            </a:r>
          </a:p>
          <a:p>
            <a:r>
              <a:rPr lang="en-US" i="1" dirty="0"/>
              <a:t>to optimize the storage and transfer of attachment data between </a:t>
            </a:r>
            <a:r>
              <a:rPr lang="en-US" i="1" dirty="0" err="1"/>
              <a:t>subpasses</a:t>
            </a:r>
            <a:r>
              <a:rPr lang="en-US" i="1" dirty="0"/>
              <a:t>.</a:t>
            </a:r>
          </a:p>
          <a:p>
            <a:r>
              <a:rPr lang="en-US" i="1" dirty="0"/>
              <a:t>In practice, this means that </a:t>
            </a:r>
            <a:r>
              <a:rPr lang="en-US" i="1" dirty="0" err="1"/>
              <a:t>subpasses</a:t>
            </a:r>
            <a:r>
              <a:rPr lang="en-US" i="1" dirty="0"/>
              <a:t> with a simple framebuffer-space dependency may be merged into a single</a:t>
            </a:r>
          </a:p>
          <a:p>
            <a:r>
              <a:rPr lang="en-US" i="1" dirty="0"/>
              <a:t>tiled rendering pass, keeping the attachment data on-chip for the duration of a render pass instance.</a:t>
            </a:r>
            <a:endParaRPr lang="nl-NL" i="1" dirty="0"/>
          </a:p>
        </p:txBody>
      </p:sp>
      <p:sp>
        <p:nvSpPr>
          <p:cNvPr id="63" name="Tekstvak 62"/>
          <p:cNvSpPr txBox="1"/>
          <p:nvPr/>
        </p:nvSpPr>
        <p:spPr>
          <a:xfrm>
            <a:off x="7459915" y="6011160"/>
            <a:ext cx="400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Vulkan</a:t>
            </a:r>
            <a:r>
              <a:rPr lang="en-US" dirty="0"/>
              <a:t> specification 1.0.35 (vkspec.pdf)</a:t>
            </a:r>
            <a:endParaRPr lang="nl-NL" dirty="0"/>
          </a:p>
        </p:txBody>
      </p:sp>
      <p:grpSp>
        <p:nvGrpSpPr>
          <p:cNvPr id="58" name="Groep 57"/>
          <p:cNvGrpSpPr/>
          <p:nvPr/>
        </p:nvGrpSpPr>
        <p:grpSpPr>
          <a:xfrm>
            <a:off x="7206164" y="1408050"/>
            <a:ext cx="4591485" cy="2501900"/>
            <a:chOff x="514432" y="1506340"/>
            <a:chExt cx="9221182" cy="5024621"/>
          </a:xfrm>
        </p:grpSpPr>
        <p:sp>
          <p:nvSpPr>
            <p:cNvPr id="59" name="Rechthoek 58"/>
            <p:cNvSpPr/>
            <p:nvPr/>
          </p:nvSpPr>
          <p:spPr>
            <a:xfrm>
              <a:off x="7904198" y="35112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Backbuffer</a:t>
              </a:r>
              <a:endParaRPr lang="nl-NL" dirty="0"/>
            </a:p>
          </p:txBody>
        </p:sp>
        <p:sp>
          <p:nvSpPr>
            <p:cNvPr id="64" name="Rechthoek 63"/>
            <p:cNvSpPr/>
            <p:nvPr/>
          </p:nvSpPr>
          <p:spPr>
            <a:xfrm>
              <a:off x="3546734" y="5082831"/>
              <a:ext cx="1526616" cy="1448127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Depth buffer</a:t>
              </a:r>
              <a:endParaRPr lang="nl-NL" sz="800" dirty="0"/>
            </a:p>
          </p:txBody>
        </p:sp>
        <p:sp>
          <p:nvSpPr>
            <p:cNvPr id="65" name="Rechthoek 64"/>
            <p:cNvSpPr/>
            <p:nvPr/>
          </p:nvSpPr>
          <p:spPr>
            <a:xfrm>
              <a:off x="8056598" y="36636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Backbuffer</a:t>
              </a:r>
              <a:endParaRPr lang="nl-NL" dirty="0"/>
            </a:p>
          </p:txBody>
        </p:sp>
        <p:sp>
          <p:nvSpPr>
            <p:cNvPr id="66" name="Rechthoek 65"/>
            <p:cNvSpPr/>
            <p:nvPr/>
          </p:nvSpPr>
          <p:spPr>
            <a:xfrm>
              <a:off x="8208998" y="3816022"/>
              <a:ext cx="1526616" cy="1316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Backbuffer</a:t>
              </a:r>
              <a:endParaRPr lang="nl-NL" sz="800" dirty="0"/>
            </a:p>
          </p:txBody>
        </p:sp>
        <p:sp>
          <p:nvSpPr>
            <p:cNvPr id="67" name="Rechthoek 66"/>
            <p:cNvSpPr/>
            <p:nvPr/>
          </p:nvSpPr>
          <p:spPr>
            <a:xfrm>
              <a:off x="3546734" y="3446986"/>
              <a:ext cx="1526616" cy="144812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Intermediate</a:t>
              </a:r>
              <a:endParaRPr lang="nl-NL" sz="800" dirty="0"/>
            </a:p>
          </p:txBody>
        </p:sp>
        <p:sp>
          <p:nvSpPr>
            <p:cNvPr id="68" name="Rechthoek 67"/>
            <p:cNvSpPr/>
            <p:nvPr/>
          </p:nvSpPr>
          <p:spPr>
            <a:xfrm>
              <a:off x="514432" y="15063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9" name="Rechthoek 68"/>
            <p:cNvSpPr/>
            <p:nvPr/>
          </p:nvSpPr>
          <p:spPr>
            <a:xfrm>
              <a:off x="666832" y="16587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ate</a:t>
              </a:r>
              <a:endParaRPr lang="nl-NL" dirty="0"/>
            </a:p>
          </p:txBody>
        </p:sp>
        <p:sp>
          <p:nvSpPr>
            <p:cNvPr id="70" name="Rechthoek 69"/>
            <p:cNvSpPr/>
            <p:nvPr/>
          </p:nvSpPr>
          <p:spPr>
            <a:xfrm>
              <a:off x="819232" y="1811140"/>
              <a:ext cx="1526616" cy="144812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Objects</a:t>
              </a:r>
              <a:endParaRPr lang="nl-NL" sz="800" dirty="0"/>
            </a:p>
          </p:txBody>
        </p:sp>
        <p:sp>
          <p:nvSpPr>
            <p:cNvPr id="71" name="Rechthoek 70"/>
            <p:cNvSpPr/>
            <p:nvPr/>
          </p:nvSpPr>
          <p:spPr>
            <a:xfrm>
              <a:off x="514432" y="3446987"/>
              <a:ext cx="1526616" cy="144812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Buffers</a:t>
              </a:r>
              <a:endParaRPr lang="nl-NL" sz="800" dirty="0"/>
            </a:p>
          </p:txBody>
        </p:sp>
        <p:sp>
          <p:nvSpPr>
            <p:cNvPr id="72" name="Rechthoek 71"/>
            <p:cNvSpPr/>
            <p:nvPr/>
          </p:nvSpPr>
          <p:spPr>
            <a:xfrm>
              <a:off x="514432" y="5082834"/>
              <a:ext cx="1526616" cy="144812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Fwd</a:t>
              </a:r>
              <a:r>
                <a:rPr lang="en-US" sz="800" dirty="0"/>
                <a:t> Pipeline</a:t>
              </a:r>
              <a:endParaRPr lang="nl-NL" sz="800" dirty="0"/>
            </a:p>
          </p:txBody>
        </p:sp>
        <p:cxnSp>
          <p:nvCxnSpPr>
            <p:cNvPr id="73" name="Rechte verbindingslijn met pijl 72"/>
            <p:cNvCxnSpPr>
              <a:stCxn id="71" idx="3"/>
              <a:endCxn id="67" idx="1"/>
            </p:cNvCxnSpPr>
            <p:nvPr/>
          </p:nvCxnSpPr>
          <p:spPr>
            <a:xfrm flipV="1">
              <a:off x="2041048" y="4171050"/>
              <a:ext cx="150568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Verbindingslijn: gebogen 73"/>
            <p:cNvCxnSpPr>
              <a:stCxn id="70" idx="3"/>
              <a:endCxn id="67" idx="1"/>
            </p:cNvCxnSpPr>
            <p:nvPr/>
          </p:nvCxnSpPr>
          <p:spPr>
            <a:xfrm>
              <a:off x="2345848" y="2535204"/>
              <a:ext cx="1200886" cy="1635846"/>
            </a:xfrm>
            <a:prstGeom prst="bentConnector3">
              <a:avLst>
                <a:gd name="adj1" fmla="val 1998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Verbindingslijn: gebogen 74"/>
            <p:cNvCxnSpPr>
              <a:stCxn id="72" idx="3"/>
              <a:endCxn id="67" idx="1"/>
            </p:cNvCxnSpPr>
            <p:nvPr/>
          </p:nvCxnSpPr>
          <p:spPr>
            <a:xfrm flipV="1">
              <a:off x="2041048" y="4171050"/>
              <a:ext cx="1505686" cy="1635848"/>
            </a:xfrm>
            <a:prstGeom prst="bentConnector3">
              <a:avLst>
                <a:gd name="adj1" fmla="val 3622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kstvak 75"/>
            <p:cNvSpPr txBox="1"/>
            <p:nvPr/>
          </p:nvSpPr>
          <p:spPr>
            <a:xfrm>
              <a:off x="2716383" y="3563583"/>
              <a:ext cx="906551" cy="74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nl-NL" dirty="0"/>
            </a:p>
          </p:txBody>
        </p:sp>
        <p:sp>
          <p:nvSpPr>
            <p:cNvPr id="77" name="Rechthoek 76"/>
            <p:cNvSpPr/>
            <p:nvPr/>
          </p:nvSpPr>
          <p:spPr>
            <a:xfrm>
              <a:off x="5725466" y="5082831"/>
              <a:ext cx="1526616" cy="144812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Post Pipeline</a:t>
              </a:r>
              <a:endParaRPr lang="nl-NL" sz="800" dirty="0"/>
            </a:p>
          </p:txBody>
        </p:sp>
        <p:cxnSp>
          <p:nvCxnSpPr>
            <p:cNvPr id="78" name="Verbindingslijn: gebogen 77"/>
            <p:cNvCxnSpPr>
              <a:endCxn id="64" idx="1"/>
            </p:cNvCxnSpPr>
            <p:nvPr/>
          </p:nvCxnSpPr>
          <p:spPr>
            <a:xfrm rot="16200000" flipH="1">
              <a:off x="2509531" y="4769692"/>
              <a:ext cx="1635846" cy="438559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Verbindingslijn: gebogen 78"/>
            <p:cNvCxnSpPr>
              <a:stCxn id="67" idx="3"/>
              <a:endCxn id="59" idx="1"/>
            </p:cNvCxnSpPr>
            <p:nvPr/>
          </p:nvCxnSpPr>
          <p:spPr>
            <a:xfrm flipV="1">
              <a:off x="5073350" y="4169462"/>
              <a:ext cx="2830848" cy="158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Verbindingslijn: gebogen 79"/>
            <p:cNvCxnSpPr>
              <a:stCxn id="77" idx="0"/>
              <a:endCxn id="59" idx="1"/>
            </p:cNvCxnSpPr>
            <p:nvPr/>
          </p:nvCxnSpPr>
          <p:spPr>
            <a:xfrm rot="5400000" flipH="1" flipV="1">
              <a:off x="6739802" y="3918435"/>
              <a:ext cx="913369" cy="141542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0666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- </a:t>
            </a:r>
            <a:r>
              <a:rPr lang="en-US" i="1" dirty="0"/>
              <a:t>Rendering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1" y="1825624"/>
            <a:ext cx="7848600" cy="45048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vkAcquireNextImageKHR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vkBeginCommandBuffer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vkCmdBeginRenderPass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framebuffer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vkCmdBindPipeline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pipeline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vkCmdBindDescriptorSets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descriptorSet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pipelineLayout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vkCmdBindVertexBuffers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vkCmdBindIndexBuffers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vkCmdDrawIndexed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vkCmdEndRenderPass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vkEndCommandBuffer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vkQueueSubmit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queue,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vkQueuePresentKHR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queue )</a:t>
            </a:r>
          </a:p>
        </p:txBody>
      </p:sp>
    </p:spTree>
    <p:extLst>
      <p:ext uri="{BB962C8B-B14F-4D97-AF65-F5344CB8AC3E}">
        <p14:creationId xmlns:p14="http://schemas.microsoft.com/office/powerpoint/2010/main" val="3950014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– </a:t>
            </a:r>
            <a:r>
              <a:rPr lang="en-US" i="1" dirty="0"/>
              <a:t>(Graphics*) Pipelines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375681"/>
            <a:ext cx="7848600" cy="3150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vkCmdBindPipeline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pipeline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838200" y="1915885"/>
            <a:ext cx="102613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Describes how render operations should behave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Controls many aspects of rendering, including (but not limited to):</a:t>
            </a:r>
            <a:endParaRPr lang="nl-NL" sz="2800" dirty="0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565630"/>
              </p:ext>
            </p:extLst>
          </p:nvPr>
        </p:nvGraphicFramePr>
        <p:xfrm>
          <a:off x="838200" y="3953129"/>
          <a:ext cx="10515600" cy="18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3577">
                  <a:extLst>
                    <a:ext uri="{9D8B030D-6E8A-4147-A177-3AD203B41FA5}">
                      <a16:colId xmlns:a16="http://schemas.microsoft.com/office/drawing/2014/main" val="811568818"/>
                    </a:ext>
                  </a:extLst>
                </a:gridCol>
                <a:gridCol w="5332023">
                  <a:extLst>
                    <a:ext uri="{9D8B030D-6E8A-4147-A177-3AD203B41FA5}">
                      <a16:colId xmlns:a16="http://schemas.microsoft.com/office/drawing/2014/main" val="819926607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r>
                        <a:rPr lang="en-US" sz="2000" i="1" dirty="0"/>
                        <a:t>What type of primitives are we drawing?</a:t>
                      </a:r>
                      <a:endParaRPr lang="nl-NL" sz="2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dirty="0"/>
                        <a:t>What </a:t>
                      </a:r>
                      <a:r>
                        <a:rPr lang="en-US" sz="2000" i="1" dirty="0" err="1"/>
                        <a:t>shaders</a:t>
                      </a:r>
                      <a:r>
                        <a:rPr lang="en-US" sz="2000" i="1" dirty="0"/>
                        <a:t> do we use?</a:t>
                      </a:r>
                      <a:endParaRPr lang="nl-NL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22175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r>
                        <a:rPr lang="en-US" sz="2000" i="1" dirty="0"/>
                        <a:t>Where do we get our primitive data from?</a:t>
                      </a:r>
                      <a:endParaRPr lang="nl-NL" sz="2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dirty="0"/>
                        <a:t>What regions of the screen do we cover?</a:t>
                      </a:r>
                      <a:endParaRPr lang="nl-NL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667092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r>
                        <a:rPr lang="en-US" sz="2000" i="1" dirty="0"/>
                        <a:t>How should the pixels be rendered?</a:t>
                      </a:r>
                      <a:endParaRPr lang="nl-NL" sz="2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Do we overwrite previous data of blend it?</a:t>
                      </a:r>
                      <a:endParaRPr lang="nl-NL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39022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r>
                        <a:rPr lang="en-US" sz="2000" i="1" dirty="0"/>
                        <a:t>Should there be some form of depth testing?</a:t>
                      </a:r>
                      <a:endParaRPr lang="nl-NL" sz="2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dirty="0"/>
                        <a:t>Do we use multisampling?</a:t>
                      </a:r>
                      <a:endParaRPr lang="nl-NL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691476"/>
                  </a:ext>
                </a:extLst>
              </a:tr>
            </a:tbl>
          </a:graphicData>
        </a:graphic>
      </p:graphicFrame>
      <p:sp>
        <p:nvSpPr>
          <p:cNvPr id="6" name="Tekstvak 5"/>
          <p:cNvSpPr txBox="1"/>
          <p:nvPr/>
        </p:nvSpPr>
        <p:spPr>
          <a:xfrm>
            <a:off x="5461838" y="1321356"/>
            <a:ext cx="5637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* = We don’t cover the compute variant</a:t>
            </a:r>
          </a:p>
          <a:p>
            <a:pPr algn="r"/>
            <a:r>
              <a:rPr lang="en-US" i="1" dirty="0"/>
              <a:t>Graphics pipelines just referred to as “pipeline” for brevity</a:t>
            </a:r>
          </a:p>
        </p:txBody>
      </p:sp>
    </p:spTree>
    <p:extLst>
      <p:ext uri="{BB962C8B-B14F-4D97-AF65-F5344CB8AC3E}">
        <p14:creationId xmlns:p14="http://schemas.microsoft.com/office/powerpoint/2010/main" val="2009597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– </a:t>
            </a:r>
            <a:r>
              <a:rPr lang="en-US" i="1" dirty="0"/>
              <a:t>(Graphics) Pipelines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082" y="1260432"/>
            <a:ext cx="6055616" cy="5482319"/>
          </a:xfrm>
          <a:prstGeom prst="rect">
            <a:avLst/>
          </a:prstGeom>
        </p:spPr>
      </p:pic>
      <p:cxnSp>
        <p:nvCxnSpPr>
          <p:cNvPr id="16" name="Rechte verbindingslijn 15"/>
          <p:cNvCxnSpPr/>
          <p:nvPr/>
        </p:nvCxnSpPr>
        <p:spPr>
          <a:xfrm>
            <a:off x="4730940" y="2539052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>
            <a:off x="4730940" y="2812102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>
            <a:off x="4730940" y="3078802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/>
          <p:cNvCxnSpPr/>
          <p:nvPr/>
        </p:nvCxnSpPr>
        <p:spPr>
          <a:xfrm>
            <a:off x="4730940" y="3326452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>
            <a:off x="4730940" y="3866202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>
            <a:off x="4730940" y="4126552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>
            <a:off x="6859778" y="1491302"/>
            <a:ext cx="1319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>
            <a:off x="8699690" y="1491302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/>
          <p:nvPr/>
        </p:nvCxnSpPr>
        <p:spPr>
          <a:xfrm>
            <a:off x="8699690" y="1758002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/>
          <p:cNvCxnSpPr/>
          <p:nvPr/>
        </p:nvCxnSpPr>
        <p:spPr>
          <a:xfrm>
            <a:off x="8699690" y="2012002"/>
            <a:ext cx="16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/>
          <p:cNvSpPr txBox="1"/>
          <p:nvPr/>
        </p:nvSpPr>
        <p:spPr>
          <a:xfrm>
            <a:off x="2492165" y="2709470"/>
            <a:ext cx="17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R.I.P Tessellation</a:t>
            </a:r>
            <a:endParaRPr lang="nl-NL" i="1" dirty="0"/>
          </a:p>
        </p:txBody>
      </p:sp>
      <p:sp>
        <p:nvSpPr>
          <p:cNvPr id="29" name="Tekstvak 28"/>
          <p:cNvSpPr txBox="1"/>
          <p:nvPr/>
        </p:nvSpPr>
        <p:spPr>
          <a:xfrm>
            <a:off x="1962915" y="3757220"/>
            <a:ext cx="226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R.I.P Geometry </a:t>
            </a:r>
            <a:r>
              <a:rPr lang="en-US" i="1" dirty="0" err="1"/>
              <a:t>shader</a:t>
            </a:r>
            <a:endParaRPr lang="nl-NL" i="1" dirty="0"/>
          </a:p>
        </p:txBody>
      </p:sp>
      <p:sp>
        <p:nvSpPr>
          <p:cNvPr id="30" name="Tekstvak 29"/>
          <p:cNvSpPr txBox="1"/>
          <p:nvPr/>
        </p:nvSpPr>
        <p:spPr>
          <a:xfrm>
            <a:off x="10525139" y="1519877"/>
            <a:ext cx="149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R.I.P Compute</a:t>
            </a:r>
            <a:endParaRPr lang="nl-NL" i="1" dirty="0"/>
          </a:p>
        </p:txBody>
      </p:sp>
      <p:cxnSp>
        <p:nvCxnSpPr>
          <p:cNvPr id="31" name="Rechte verbindingslijn 30"/>
          <p:cNvCxnSpPr/>
          <p:nvPr/>
        </p:nvCxnSpPr>
        <p:spPr>
          <a:xfrm>
            <a:off x="6859778" y="3605852"/>
            <a:ext cx="1319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/>
          <p:nvPr/>
        </p:nvCxnSpPr>
        <p:spPr>
          <a:xfrm>
            <a:off x="6859778" y="4126552"/>
            <a:ext cx="1319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>
            <a:off x="6859778" y="3866202"/>
            <a:ext cx="1319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vak 33"/>
          <p:cNvSpPr txBox="1"/>
          <p:nvPr/>
        </p:nvSpPr>
        <p:spPr>
          <a:xfrm>
            <a:off x="8699690" y="3681536"/>
            <a:ext cx="337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R.I.P </a:t>
            </a:r>
            <a:r>
              <a:rPr lang="en-US" i="1" dirty="0" err="1"/>
              <a:t>Shader</a:t>
            </a:r>
            <a:r>
              <a:rPr lang="en-US" i="1" dirty="0"/>
              <a:t> Read/Write resources</a:t>
            </a:r>
            <a:endParaRPr lang="nl-NL" i="1" dirty="0"/>
          </a:p>
        </p:txBody>
      </p:sp>
      <p:sp>
        <p:nvSpPr>
          <p:cNvPr id="35" name="Tekstvak 34"/>
          <p:cNvSpPr txBox="1"/>
          <p:nvPr/>
        </p:nvSpPr>
        <p:spPr>
          <a:xfrm>
            <a:off x="1104317" y="1568232"/>
            <a:ext cx="2945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This is a </a:t>
            </a:r>
            <a:r>
              <a:rPr lang="en-US" strike="sngStrike" dirty="0"/>
              <a:t>3</a:t>
            </a:r>
            <a:r>
              <a:rPr lang="en-US" dirty="0"/>
              <a:t> 4 hour workshop</a:t>
            </a:r>
          </a:p>
          <a:p>
            <a:endParaRPr lang="en-US" dirty="0"/>
          </a:p>
          <a:p>
            <a:r>
              <a:rPr lang="en-US" dirty="0"/>
              <a:t>Time to trim some fat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700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– </a:t>
            </a:r>
            <a:r>
              <a:rPr lang="en-US" i="1" dirty="0"/>
              <a:t>(Graphics) Pipelines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765" y="1314450"/>
            <a:ext cx="6619235" cy="554355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504968" y="1690688"/>
            <a:ext cx="444917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Stages reduced to normal rendering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Omitted stages are definitely worth looking 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Just not before we understand how to get stuff on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(And I wasn’t sure the previous slide would be readable on the beamer~)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479834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– </a:t>
            </a:r>
            <a:r>
              <a:rPr lang="en-US" i="1" dirty="0"/>
              <a:t>(Graphics) Pipelines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465" y="1314450"/>
            <a:ext cx="6619235" cy="5543550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875119" y="1506022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vkCmdDrawIndexed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9225811" y="1954212"/>
            <a:ext cx="277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vkCmdBindIndexBuffers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9225811" y="2378819"/>
            <a:ext cx="2900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vkCmdBindVertexBuffers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9472675" y="6229936"/>
            <a:ext cx="2653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vkCmdBeginRenderPass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9791700" y="4059238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DescriptorSets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519175" y="1960978"/>
            <a:ext cx="2653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pInputAssemblyState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kstvak 12"/>
          <p:cNvSpPr txBox="1"/>
          <p:nvPr/>
        </p:nvSpPr>
        <p:spPr>
          <a:xfrm>
            <a:off x="9225811" y="2679858"/>
            <a:ext cx="240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pVertexInputState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642604" y="5888037"/>
            <a:ext cx="252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pDepthStencilState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889467" y="6314728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pColorBlendState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/>
          <p:cNvSpPr txBox="1"/>
          <p:nvPr/>
        </p:nvSpPr>
        <p:spPr>
          <a:xfrm>
            <a:off x="381330" y="3685961"/>
            <a:ext cx="26533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pRasterizationState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pMultisampleState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pViewportState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kstvak 16"/>
          <p:cNvSpPr txBox="1"/>
          <p:nvPr/>
        </p:nvSpPr>
        <p:spPr>
          <a:xfrm>
            <a:off x="9791700" y="3171780"/>
            <a:ext cx="240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vkCmdPushConstants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kstvak 17"/>
          <p:cNvSpPr txBox="1"/>
          <p:nvPr/>
        </p:nvSpPr>
        <p:spPr>
          <a:xfrm>
            <a:off x="1970628" y="2455416"/>
            <a:ext cx="1172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pStages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1954902" y="5350185"/>
            <a:ext cx="1172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pStages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203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- </a:t>
            </a:r>
            <a:r>
              <a:rPr lang="en-US" i="1" dirty="0"/>
              <a:t>Rendering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1" y="1825624"/>
            <a:ext cx="7848600" cy="45048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vkAcquireNextImageKHR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vkBeginCommandBuffer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vkCmdBeginRenderPass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framebuffer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vkCmdBindPipeline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pipeline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vkCmdBindDescriptorSets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descriptorSet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pipelineLayout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vkCmdBindVertexBuffers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vkCmdBindIndexBuffers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vkCmdDrawIndexed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vkCmdEndRenderPass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vkEndCommandBuffer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vkQueueSubmit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vkQueuePresentKHR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231225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- </a:t>
            </a:r>
            <a:r>
              <a:rPr lang="en-US" i="1" dirty="0"/>
              <a:t>Queues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381125"/>
            <a:ext cx="7848600" cy="6381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vkQueueSubmit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vkQueuePresentKHR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838200" y="2183468"/>
            <a:ext cx="889609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Controls submission of actual GPU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Always functions asynchronously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All functions prefixed “</a:t>
            </a:r>
            <a:r>
              <a:rPr lang="en-US" sz="2800" dirty="0" err="1"/>
              <a:t>vkQueue</a:t>
            </a:r>
            <a:r>
              <a:rPr lang="en-US" sz="2800" dirty="0"/>
              <a:t>” are submitted to queues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Queues have various capabilities</a:t>
            </a:r>
            <a:endParaRPr lang="nl-NL" sz="2800" dirty="0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313126"/>
              </p:ext>
            </p:extLst>
          </p:nvPr>
        </p:nvGraphicFramePr>
        <p:xfrm>
          <a:off x="838200" y="5784791"/>
          <a:ext cx="105156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9138850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9179192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8511084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23570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8687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Graphics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Transfer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Sparse binding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Present*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821088"/>
                  </a:ext>
                </a:extLst>
              </a:tr>
            </a:tbl>
          </a:graphicData>
        </a:graphic>
      </p:graphicFrame>
      <p:sp>
        <p:nvSpPr>
          <p:cNvPr id="6" name="Tekstvak 5"/>
          <p:cNvSpPr txBox="1"/>
          <p:nvPr/>
        </p:nvSpPr>
        <p:spPr>
          <a:xfrm>
            <a:off x="5636061" y="6279079"/>
            <a:ext cx="610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= Queue present capabilities evaluated on a per-surface basis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45864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- </a:t>
            </a:r>
            <a:r>
              <a:rPr lang="en-US" i="1" dirty="0"/>
              <a:t>Queues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381125"/>
            <a:ext cx="7848600" cy="6381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vkQueueSubmit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cmdBuffer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backbufferSemaphore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vkQueuePresentKHR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swapchain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7" name="Rechthoek 6"/>
          <p:cNvSpPr/>
          <p:nvPr/>
        </p:nvSpPr>
        <p:spPr>
          <a:xfrm>
            <a:off x="5761264" y="2706688"/>
            <a:ext cx="1202872" cy="235585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/>
          <p:cNvSpPr/>
          <p:nvPr/>
        </p:nvSpPr>
        <p:spPr>
          <a:xfrm>
            <a:off x="5761264" y="2706688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Cmd</a:t>
            </a:r>
            <a:r>
              <a:rPr lang="en-US" dirty="0"/>
              <a:t> #1</a:t>
            </a:r>
            <a:endParaRPr lang="nl-NL" dirty="0"/>
          </a:p>
        </p:txBody>
      </p:sp>
      <p:sp>
        <p:nvSpPr>
          <p:cNvPr id="14" name="Tekstvak 13"/>
          <p:cNvSpPr txBox="1"/>
          <p:nvPr/>
        </p:nvSpPr>
        <p:spPr>
          <a:xfrm>
            <a:off x="5901676" y="2287905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GPU Q1</a:t>
            </a:r>
            <a:endParaRPr lang="nl-NL" dirty="0"/>
          </a:p>
        </p:txBody>
      </p:sp>
      <p:sp>
        <p:nvSpPr>
          <p:cNvPr id="18" name="Rechthoek 17"/>
          <p:cNvSpPr/>
          <p:nvPr/>
        </p:nvSpPr>
        <p:spPr>
          <a:xfrm>
            <a:off x="3233964" y="2706688"/>
            <a:ext cx="1202872" cy="40513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/>
          <p:cNvSpPr/>
          <p:nvPr/>
        </p:nvSpPr>
        <p:spPr>
          <a:xfrm>
            <a:off x="3233964" y="2706688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Acquire</a:t>
            </a:r>
            <a:endParaRPr lang="nl-NL" dirty="0"/>
          </a:p>
        </p:txBody>
      </p:sp>
      <p:sp>
        <p:nvSpPr>
          <p:cNvPr id="20" name="Tekstvak 19"/>
          <p:cNvSpPr txBox="1"/>
          <p:nvPr/>
        </p:nvSpPr>
        <p:spPr>
          <a:xfrm>
            <a:off x="3548301" y="2287905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CPU</a:t>
            </a:r>
            <a:endParaRPr lang="nl-NL" dirty="0"/>
          </a:p>
        </p:txBody>
      </p:sp>
      <p:sp>
        <p:nvSpPr>
          <p:cNvPr id="21" name="Rechthoek 20"/>
          <p:cNvSpPr/>
          <p:nvPr/>
        </p:nvSpPr>
        <p:spPr>
          <a:xfrm>
            <a:off x="3233963" y="3100388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</a:t>
            </a:r>
            <a:endParaRPr lang="nl-NL" dirty="0"/>
          </a:p>
        </p:txBody>
      </p:sp>
      <p:sp>
        <p:nvSpPr>
          <p:cNvPr id="22" name="Rechthoek 21"/>
          <p:cNvSpPr/>
          <p:nvPr/>
        </p:nvSpPr>
        <p:spPr>
          <a:xfrm>
            <a:off x="3233963" y="3494088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nl-NL" dirty="0"/>
          </a:p>
        </p:txBody>
      </p:sp>
      <p:sp>
        <p:nvSpPr>
          <p:cNvPr id="23" name="Rechthoek 22"/>
          <p:cNvSpPr/>
          <p:nvPr/>
        </p:nvSpPr>
        <p:spPr>
          <a:xfrm>
            <a:off x="3233962" y="3887788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nl-NL" dirty="0"/>
          </a:p>
        </p:txBody>
      </p:sp>
      <p:sp>
        <p:nvSpPr>
          <p:cNvPr id="24" name="Rechthoek 23"/>
          <p:cNvSpPr/>
          <p:nvPr/>
        </p:nvSpPr>
        <p:spPr>
          <a:xfrm>
            <a:off x="3233962" y="4279901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 Submit</a:t>
            </a:r>
            <a:endParaRPr lang="nl-NL" dirty="0"/>
          </a:p>
        </p:txBody>
      </p:sp>
      <p:sp>
        <p:nvSpPr>
          <p:cNvPr id="25" name="Rechthoek 24"/>
          <p:cNvSpPr/>
          <p:nvPr/>
        </p:nvSpPr>
        <p:spPr>
          <a:xfrm>
            <a:off x="3233959" y="4672014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 Present</a:t>
            </a:r>
            <a:endParaRPr lang="nl-NL" dirty="0"/>
          </a:p>
        </p:txBody>
      </p:sp>
      <p:cxnSp>
        <p:nvCxnSpPr>
          <p:cNvPr id="27" name="Rechte verbindingslijn met pijl 26"/>
          <p:cNvCxnSpPr>
            <a:stCxn id="24" idx="3"/>
            <a:endCxn id="8" idx="1"/>
          </p:cNvCxnSpPr>
          <p:nvPr/>
        </p:nvCxnSpPr>
        <p:spPr>
          <a:xfrm flipV="1">
            <a:off x="4436833" y="2903538"/>
            <a:ext cx="1324431" cy="15732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met pijl 28"/>
          <p:cNvCxnSpPr/>
          <p:nvPr/>
        </p:nvCxnSpPr>
        <p:spPr>
          <a:xfrm>
            <a:off x="4436830" y="2706688"/>
            <a:ext cx="1324434" cy="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/>
          <p:cNvSpPr/>
          <p:nvPr/>
        </p:nvSpPr>
        <p:spPr>
          <a:xfrm>
            <a:off x="5761263" y="3100387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</a:t>
            </a:r>
            <a:endParaRPr lang="nl-NL" dirty="0"/>
          </a:p>
        </p:txBody>
      </p:sp>
      <p:cxnSp>
        <p:nvCxnSpPr>
          <p:cNvPr id="35" name="Rechte verbindingslijn met pijl 34"/>
          <p:cNvCxnSpPr>
            <a:stCxn id="25" idx="3"/>
            <a:endCxn id="33" idx="1"/>
          </p:cNvCxnSpPr>
          <p:nvPr/>
        </p:nvCxnSpPr>
        <p:spPr>
          <a:xfrm flipV="1">
            <a:off x="4436830" y="3297237"/>
            <a:ext cx="1324433" cy="15716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hoek 35"/>
          <p:cNvSpPr/>
          <p:nvPr/>
        </p:nvSpPr>
        <p:spPr>
          <a:xfrm>
            <a:off x="3233958" y="5456240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Wait</a:t>
            </a:r>
            <a:endParaRPr lang="nl-NL" dirty="0"/>
          </a:p>
        </p:txBody>
      </p:sp>
      <p:cxnSp>
        <p:nvCxnSpPr>
          <p:cNvPr id="40" name="Verbindingslijn: gebogen 39"/>
          <p:cNvCxnSpPr>
            <a:stCxn id="8" idx="3"/>
            <a:endCxn id="36" idx="3"/>
          </p:cNvCxnSpPr>
          <p:nvPr/>
        </p:nvCxnSpPr>
        <p:spPr>
          <a:xfrm flipH="1">
            <a:off x="4436829" y="2903538"/>
            <a:ext cx="2527306" cy="2749552"/>
          </a:xfrm>
          <a:prstGeom prst="bentConnector3">
            <a:avLst>
              <a:gd name="adj1" fmla="val -90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hoek 42"/>
          <p:cNvSpPr/>
          <p:nvPr/>
        </p:nvSpPr>
        <p:spPr>
          <a:xfrm>
            <a:off x="3233951" y="5057780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Acquire</a:t>
            </a:r>
            <a:endParaRPr lang="nl-NL" dirty="0"/>
          </a:p>
        </p:txBody>
      </p:sp>
      <p:sp>
        <p:nvSpPr>
          <p:cNvPr id="44" name="Rechthoek 43"/>
          <p:cNvSpPr/>
          <p:nvPr/>
        </p:nvSpPr>
        <p:spPr>
          <a:xfrm>
            <a:off x="5761262" y="3490914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Cmd</a:t>
            </a:r>
            <a:r>
              <a:rPr lang="en-US" dirty="0"/>
              <a:t> #1</a:t>
            </a:r>
            <a:endParaRPr lang="nl-NL" dirty="0"/>
          </a:p>
        </p:txBody>
      </p:sp>
      <p:cxnSp>
        <p:nvCxnSpPr>
          <p:cNvPr id="45" name="Rechte verbindingslijn met pijl 44"/>
          <p:cNvCxnSpPr/>
          <p:nvPr/>
        </p:nvCxnSpPr>
        <p:spPr>
          <a:xfrm flipV="1">
            <a:off x="4436822" y="3490914"/>
            <a:ext cx="1324428" cy="157400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3233950" y="5851527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nl-NL" dirty="0"/>
          </a:p>
        </p:txBody>
      </p:sp>
      <p:sp>
        <p:nvSpPr>
          <p:cNvPr id="49" name="Rechthoek 48"/>
          <p:cNvSpPr/>
          <p:nvPr/>
        </p:nvSpPr>
        <p:spPr>
          <a:xfrm>
            <a:off x="5761237" y="3887786"/>
            <a:ext cx="1202871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714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3" grpId="0" animBg="1"/>
      <p:bldP spid="36" grpId="0" animBg="1"/>
      <p:bldP spid="43" grpId="0" animBg="1"/>
      <p:bldP spid="44" grpId="0" animBg="1"/>
      <p:bldP spid="48" grpId="0" animBg="1"/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basics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Or at least a bunch of very shallow dives in the hope of getting those of you new to the field of graphics up to a basic enough level of understanding.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17877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- </a:t>
            </a:r>
            <a:r>
              <a:rPr lang="en-US" i="1" dirty="0"/>
              <a:t>Rendering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1" y="1825624"/>
            <a:ext cx="7848600" cy="4504837"/>
          </a:xfrm>
        </p:spPr>
        <p:txBody>
          <a:bodyPr>
            <a:no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That was the core render loop in review </a:t>
            </a:r>
            <a:r>
              <a:rPr lang="nl-NL" dirty="0"/>
              <a:t>☺️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868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not done yet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But a life is not worth living if there is no coffee to reward us for the effort we occasionally try to fit into it!</a:t>
            </a:r>
          </a:p>
        </p:txBody>
      </p:sp>
    </p:spTree>
    <p:extLst>
      <p:ext uri="{BB962C8B-B14F-4D97-AF65-F5344CB8AC3E}">
        <p14:creationId xmlns:p14="http://schemas.microsoft.com/office/powerpoint/2010/main" val="3139155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last episode…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We walked through basic graphics, an intro to </a:t>
            </a:r>
            <a:r>
              <a:rPr lang="en-US" i="1" dirty="0" err="1"/>
              <a:t>Vulkan</a:t>
            </a:r>
            <a:r>
              <a:rPr lang="en-US" i="1" dirty="0"/>
              <a:t>, a bummer of a compatibility note and the basic render loop.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2421977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code walkthrough </a:t>
            </a:r>
            <a:r>
              <a:rPr lang="en-US" sz="5400" dirty="0"/>
              <a:t>Episode 2:</a:t>
            </a:r>
            <a:br>
              <a:rPr lang="en-US" sz="5400" dirty="0"/>
            </a:br>
            <a:r>
              <a:rPr lang="en-US" sz="5400" dirty="0"/>
              <a:t>Attack of the Initialization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Don’t worry, no man named George touched this episode.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728528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time!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4"/>
            <a:ext cx="5972175" cy="4803297"/>
          </a:xfrm>
        </p:spPr>
        <p:txBody>
          <a:bodyPr>
            <a:normAutofit/>
          </a:bodyPr>
          <a:lstStyle/>
          <a:p>
            <a:r>
              <a:rPr lang="en-US" dirty="0"/>
              <a:t>(WARNING) I made this diagram a while ago, and haven’t gotten to improve it yet.</a:t>
            </a:r>
          </a:p>
          <a:p>
            <a:endParaRPr lang="en-US" dirty="0"/>
          </a:p>
          <a:p>
            <a:r>
              <a:rPr lang="en-US" dirty="0"/>
              <a:t>But it essentially sort of describes the order of operations and dependency chains in </a:t>
            </a:r>
            <a:r>
              <a:rPr lang="en-US" dirty="0" err="1"/>
              <a:t>Vulkan</a:t>
            </a:r>
            <a:endParaRPr lang="en-US" dirty="0"/>
          </a:p>
          <a:p>
            <a:endParaRPr lang="en-US" dirty="0"/>
          </a:p>
          <a:p>
            <a:r>
              <a:rPr lang="en-US" sz="2400" dirty="0"/>
              <a:t>I believe it can be useful, but there are a few known mistakes and imperfections.</a:t>
            </a:r>
            <a:endParaRPr lang="nl-NL" sz="2400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075" y="1690687"/>
            <a:ext cx="4846300" cy="493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3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Easily the most time-consuming part of a </a:t>
            </a:r>
            <a:r>
              <a:rPr lang="en-US" dirty="0" err="1"/>
              <a:t>Vulkan</a:t>
            </a:r>
            <a:r>
              <a:rPr lang="en-US" dirty="0"/>
              <a:t> application</a:t>
            </a:r>
          </a:p>
          <a:p>
            <a:endParaRPr lang="en-US" dirty="0"/>
          </a:p>
          <a:p>
            <a:r>
              <a:rPr lang="en-US" dirty="0"/>
              <a:t>Not all of it in these slides</a:t>
            </a:r>
          </a:p>
          <a:p>
            <a:pPr lvl="1"/>
            <a:r>
              <a:rPr lang="en-US" dirty="0"/>
              <a:t>Source code should be navigable</a:t>
            </a:r>
          </a:p>
          <a:p>
            <a:pPr lvl="1"/>
            <a:r>
              <a:rPr lang="en-US" dirty="0"/>
              <a:t>… Enough..?!?</a:t>
            </a:r>
          </a:p>
          <a:p>
            <a:pPr lvl="1"/>
            <a:endParaRPr lang="en-US" dirty="0"/>
          </a:p>
          <a:p>
            <a:r>
              <a:rPr lang="en-US" dirty="0"/>
              <a:t>We’ll switch to Visual Studio a little bit on</a:t>
            </a:r>
          </a:p>
          <a:p>
            <a:pPr lvl="1"/>
            <a:r>
              <a:rPr lang="en-US" dirty="0"/>
              <a:t>Not that long left until the dude near the beamer lets you do the fun stuff!</a:t>
            </a:r>
          </a:p>
        </p:txBody>
      </p:sp>
    </p:spTree>
    <p:extLst>
      <p:ext uri="{BB962C8B-B14F-4D97-AF65-F5344CB8AC3E}">
        <p14:creationId xmlns:p14="http://schemas.microsoft.com/office/powerpoint/2010/main" val="3197978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extensions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Layers and extensions are core to the </a:t>
            </a:r>
            <a:r>
              <a:rPr lang="en-US" dirty="0" err="1"/>
              <a:t>Vulkan</a:t>
            </a:r>
            <a:r>
              <a:rPr lang="en-US" dirty="0"/>
              <a:t> architecture</a:t>
            </a:r>
          </a:p>
          <a:p>
            <a:pPr lvl="1"/>
            <a:r>
              <a:rPr lang="en-US" dirty="0"/>
              <a:t>Extensions were in OpenGL as well, but they are decently implemented this time around</a:t>
            </a:r>
          </a:p>
          <a:p>
            <a:endParaRPr lang="en-US" dirty="0"/>
          </a:p>
          <a:p>
            <a:r>
              <a:rPr lang="en-US" dirty="0"/>
              <a:t>Layers are completely new</a:t>
            </a:r>
          </a:p>
          <a:p>
            <a:endParaRPr lang="en-US" dirty="0"/>
          </a:p>
          <a:p>
            <a:r>
              <a:rPr lang="en-US" dirty="0"/>
              <a:t>Extensions </a:t>
            </a:r>
            <a:r>
              <a:rPr lang="en-US" i="1" dirty="0"/>
              <a:t>extend</a:t>
            </a:r>
            <a:r>
              <a:rPr lang="en-US" dirty="0"/>
              <a:t> </a:t>
            </a:r>
            <a:r>
              <a:rPr lang="en-US" dirty="0" err="1"/>
              <a:t>Vulkan</a:t>
            </a:r>
            <a:r>
              <a:rPr lang="en-US" dirty="0"/>
              <a:t> with optional functionality</a:t>
            </a:r>
          </a:p>
          <a:p>
            <a:pPr lvl="1"/>
            <a:r>
              <a:rPr lang="en-US" dirty="0"/>
              <a:t>Extra functions, modes for existing functions and structures for create </a:t>
            </a:r>
            <a:r>
              <a:rPr lang="en-US" dirty="0" err="1"/>
              <a:t>funcs</a:t>
            </a:r>
            <a:endParaRPr lang="en-US" dirty="0"/>
          </a:p>
          <a:p>
            <a:pPr lvl="1"/>
            <a:r>
              <a:rPr lang="en-US" dirty="0"/>
              <a:t>… But can also include fundamental things, such as the </a:t>
            </a:r>
            <a:r>
              <a:rPr lang="en-US" i="1" dirty="0" err="1"/>
              <a:t>Swapchain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596510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extensions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500"/>
          </a:xfrm>
        </p:spPr>
        <p:txBody>
          <a:bodyPr/>
          <a:lstStyle/>
          <a:p>
            <a:r>
              <a:rPr lang="en-US" dirty="0"/>
              <a:t>Layers are different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Layers are intended to intercept function calls</a:t>
            </a:r>
          </a:p>
          <a:p>
            <a:pPr lvl="1"/>
            <a:r>
              <a:rPr lang="en-US" dirty="0"/>
              <a:t>In a cross-platform way</a:t>
            </a:r>
          </a:p>
          <a:p>
            <a:pPr lvl="1"/>
            <a:r>
              <a:rPr lang="en-US" dirty="0"/>
              <a:t>Without nasty hooking behavior</a:t>
            </a:r>
          </a:p>
          <a:p>
            <a:pPr lvl="1"/>
            <a:endParaRPr lang="en-US" dirty="0"/>
          </a:p>
          <a:p>
            <a:r>
              <a:rPr lang="en-US" dirty="0" err="1"/>
              <a:t>Vulkan</a:t>
            </a:r>
            <a:r>
              <a:rPr lang="en-US" dirty="0"/>
              <a:t> has done the ultimate optimization for debug messages:</a:t>
            </a:r>
          </a:p>
          <a:p>
            <a:pPr lvl="1"/>
            <a:r>
              <a:rPr lang="en-US" dirty="0"/>
              <a:t>Just remove them. All of them.</a:t>
            </a:r>
          </a:p>
          <a:p>
            <a:pPr lvl="1"/>
            <a:r>
              <a:rPr lang="en-US" dirty="0"/>
              <a:t>Instead, they are implemented in layers during the function intercepts</a:t>
            </a:r>
          </a:p>
          <a:p>
            <a:pPr lvl="1"/>
            <a:r>
              <a:rPr lang="en-US" dirty="0"/>
              <a:t>Provides parity of debug information regardless of implementation</a:t>
            </a:r>
          </a:p>
          <a:p>
            <a:pPr lvl="1"/>
            <a:r>
              <a:rPr lang="en-US" dirty="0"/>
              <a:t>Makes all debug functionality optional; Stripping it from the release build.</a:t>
            </a:r>
          </a:p>
        </p:txBody>
      </p:sp>
    </p:spTree>
    <p:extLst>
      <p:ext uri="{BB962C8B-B14F-4D97-AF65-F5344CB8AC3E}">
        <p14:creationId xmlns:p14="http://schemas.microsoft.com/office/powerpoint/2010/main" val="262540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extensions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4250"/>
          </a:xfrm>
        </p:spPr>
        <p:txBody>
          <a:bodyPr/>
          <a:lstStyle/>
          <a:p>
            <a:r>
              <a:rPr lang="en-US" dirty="0"/>
              <a:t>Debug messages is not the only purpose, however!</a:t>
            </a:r>
          </a:p>
          <a:p>
            <a:endParaRPr lang="en-US" dirty="0"/>
          </a:p>
          <a:p>
            <a:r>
              <a:rPr lang="en-US" dirty="0"/>
              <a:t>A layer could record all function calls for later replay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Renderdoc</a:t>
            </a:r>
            <a:r>
              <a:rPr lang="en-US" dirty="0"/>
              <a:t>)</a:t>
            </a:r>
          </a:p>
          <a:p>
            <a:r>
              <a:rPr lang="en-US" dirty="0"/>
              <a:t>A layer could insert an overlay (</a:t>
            </a:r>
            <a:r>
              <a:rPr lang="en-US" dirty="0" err="1"/>
              <a:t>eg</a:t>
            </a:r>
            <a:r>
              <a:rPr lang="en-US" dirty="0"/>
              <a:t> the Steam overlay)</a:t>
            </a:r>
          </a:p>
          <a:p>
            <a:r>
              <a:rPr lang="en-US" dirty="0"/>
              <a:t>A layer could capture the state of the </a:t>
            </a:r>
            <a:r>
              <a:rPr lang="en-US" dirty="0" err="1"/>
              <a:t>backbuffer</a:t>
            </a:r>
            <a:r>
              <a:rPr lang="en-US" dirty="0"/>
              <a:t> before presenting (for </a:t>
            </a:r>
            <a:r>
              <a:rPr lang="en-US" dirty="0" err="1"/>
              <a:t>eg</a:t>
            </a:r>
            <a:r>
              <a:rPr lang="en-US" dirty="0"/>
              <a:t> screenshots)</a:t>
            </a:r>
          </a:p>
          <a:p>
            <a:endParaRPr lang="en-US" dirty="0"/>
          </a:p>
          <a:p>
            <a:r>
              <a:rPr lang="en-US" dirty="0"/>
              <a:t>Above all, none of these need any added code in the application itself.</a:t>
            </a:r>
          </a:p>
          <a:p>
            <a:pPr lvl="1"/>
            <a:r>
              <a:rPr lang="en-US" dirty="0"/>
              <a:t>Only their name needs to be added to </a:t>
            </a:r>
            <a:r>
              <a:rPr lang="en-US" dirty="0" err="1"/>
              <a:t>vkCreateInstance</a:t>
            </a:r>
            <a:endParaRPr lang="en-US" dirty="0"/>
          </a:p>
          <a:p>
            <a:pPr lvl="1"/>
            <a:r>
              <a:rPr lang="en-US" dirty="0"/>
              <a:t>… Unless it is an </a:t>
            </a:r>
            <a:r>
              <a:rPr lang="en-US" i="1" dirty="0"/>
              <a:t>implicit</a:t>
            </a:r>
            <a:r>
              <a:rPr lang="en-US" dirty="0"/>
              <a:t> layer, and included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405064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extensions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vkEnumerateInstanceLayerProperties</a:t>
            </a:r>
            <a:endParaRPr 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vkEnumerateInstanceExtensionProperties</a:t>
            </a:r>
            <a:endParaRPr 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These functions are called before an instance is created</a:t>
            </a:r>
          </a:p>
          <a:p>
            <a:pPr lvl="1"/>
            <a:r>
              <a:rPr lang="en-US" dirty="0"/>
              <a:t>They list the amount of layers and extensions available</a:t>
            </a:r>
          </a:p>
          <a:p>
            <a:pPr lvl="1"/>
            <a:r>
              <a:rPr lang="en-US" dirty="0"/>
              <a:t>… It really isn’t wise to enable </a:t>
            </a:r>
            <a:r>
              <a:rPr lang="en-US" b="1" i="1" dirty="0"/>
              <a:t>ALL</a:t>
            </a:r>
            <a:r>
              <a:rPr lang="en-US" dirty="0"/>
              <a:t> of them. Select them manually.</a:t>
            </a:r>
          </a:p>
          <a:p>
            <a:endParaRPr lang="en-US" dirty="0"/>
          </a:p>
          <a:p>
            <a:r>
              <a:rPr lang="en-US" dirty="0"/>
              <a:t>The layers and extensions to be enabled are passed into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vkCreateInstance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585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basics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workshop is not intended for pure beginners…</a:t>
            </a:r>
          </a:p>
          <a:p>
            <a:endParaRPr lang="en-US" dirty="0"/>
          </a:p>
          <a:p>
            <a:r>
              <a:rPr lang="en-US" dirty="0"/>
              <a:t>… But for those of you who are, we’ll blitz through the basics</a:t>
            </a:r>
          </a:p>
          <a:p>
            <a:endParaRPr lang="en-US" dirty="0"/>
          </a:p>
          <a:p>
            <a:r>
              <a:rPr lang="en-US" dirty="0"/>
              <a:t>Further research is highly encouraged</a:t>
            </a:r>
          </a:p>
          <a:p>
            <a:pPr lvl="1"/>
            <a:r>
              <a:rPr lang="en-US" dirty="0"/>
              <a:t>Books (Real-Time Rendering, Game Engine architecture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Tutorials online</a:t>
            </a:r>
          </a:p>
          <a:p>
            <a:pPr lvl="1"/>
            <a:r>
              <a:rPr lang="en-US" i="1" dirty="0"/>
              <a:t>Ask your lecturers whether more graphics tutorials are right for you</a:t>
            </a:r>
          </a:p>
        </p:txBody>
      </p:sp>
    </p:spTree>
    <p:extLst>
      <p:ext uri="{BB962C8B-B14F-4D97-AF65-F5344CB8AC3E}">
        <p14:creationId xmlns:p14="http://schemas.microsoft.com/office/powerpoint/2010/main" val="753574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extensions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Extensions might need more information than the original functions might give them</a:t>
            </a:r>
          </a:p>
          <a:p>
            <a:endParaRPr lang="en-US" dirty="0"/>
          </a:p>
          <a:p>
            <a:r>
              <a:rPr lang="en-US" dirty="0"/>
              <a:t>Rather than dozens of similar functions (like in OpenGL) most parameters in create functions in </a:t>
            </a:r>
            <a:r>
              <a:rPr lang="en-US" dirty="0" err="1"/>
              <a:t>Vulkan</a:t>
            </a:r>
            <a:r>
              <a:rPr lang="en-US" dirty="0"/>
              <a:t> are expressed in structures</a:t>
            </a:r>
          </a:p>
          <a:p>
            <a:endParaRPr lang="en-US" dirty="0"/>
          </a:p>
          <a:p>
            <a:r>
              <a:rPr lang="en-US" dirty="0"/>
              <a:t>These structures can be </a:t>
            </a:r>
            <a:r>
              <a:rPr lang="en-US" i="1" dirty="0"/>
              <a:t>linked</a:t>
            </a:r>
            <a:r>
              <a:rPr lang="en-US" dirty="0"/>
              <a:t> with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member of these structures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994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extensions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803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Note: Does not compile in C++ (compound literals &amp; designated initializers)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vkCreateDevice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outDevice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physical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&amp;(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VkDeviceCreateInfo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.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sType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VK_STRUCTURE_TYPE_DEVICE_CREATE_INFO,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pNext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&amp;(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VkSomeExtStructure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VK_STRUCTURE_TYPE_SOME_EXT_STRUCTURE,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pNext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&amp;(VkSomeExt2Structure){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	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VK_STRUCTURE_TYPE_SOME_EXT2_STRUCTURE,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},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},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.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queueCreateInfoCount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queueCount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.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pQueueCreateInfos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deviceQueueCreateInfos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.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enabledExtensionCount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requiredDeviceExtensionCount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.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ppEnabledExtensionNames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requiredDeviceExtensions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},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NULL,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&amp;</a:t>
            </a:r>
            <a:r>
              <a:rPr lang="nl-NL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outDevice</a:t>
            </a: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-&gt;device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60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Instance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gets us to the concept of the “Instance”</a:t>
            </a:r>
          </a:p>
          <a:p>
            <a:endParaRPr lang="en-US" dirty="0"/>
          </a:p>
          <a:p>
            <a:r>
              <a:rPr lang="en-US" dirty="0"/>
              <a:t>The instance is the core object from which all other </a:t>
            </a:r>
            <a:r>
              <a:rPr lang="en-US" dirty="0" err="1"/>
              <a:t>Vulkan</a:t>
            </a:r>
            <a:r>
              <a:rPr lang="en-US" dirty="0"/>
              <a:t> objects are created</a:t>
            </a:r>
          </a:p>
          <a:p>
            <a:endParaRPr lang="en-US" dirty="0"/>
          </a:p>
          <a:p>
            <a:r>
              <a:rPr lang="en-US" dirty="0"/>
              <a:t>Intended to eliminate global dependencies</a:t>
            </a:r>
          </a:p>
          <a:p>
            <a:endParaRPr lang="en-US" dirty="0"/>
          </a:p>
          <a:p>
            <a:r>
              <a:rPr lang="en-US" dirty="0"/>
              <a:t>One instance shouldn’t be different from another assuming the same parameters are passed, nor would you need more than one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415325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 of devices:</a:t>
            </a:r>
          </a:p>
          <a:p>
            <a:pPr lvl="1"/>
            <a:r>
              <a:rPr lang="en-US" b="1" dirty="0"/>
              <a:t>Physical: </a:t>
            </a:r>
            <a:r>
              <a:rPr lang="en-US" dirty="0"/>
              <a:t>Simply a handle pointing to a physical device, enumerated from an instance, allowing a logical device to be created and shared properties to be queried (</a:t>
            </a:r>
            <a:r>
              <a:rPr lang="en-US" dirty="0" err="1"/>
              <a:t>eg</a:t>
            </a:r>
            <a:r>
              <a:rPr lang="en-US" dirty="0"/>
              <a:t> memory available on the device)</a:t>
            </a:r>
          </a:p>
          <a:p>
            <a:pPr lvl="1"/>
            <a:r>
              <a:rPr lang="en-US" b="1" dirty="0"/>
              <a:t>Logical:</a:t>
            </a:r>
            <a:r>
              <a:rPr lang="en-US" dirty="0"/>
              <a:t> The actual device object you create and use for resource creation and deletion. Most other objects are in the scope of the logical device.</a:t>
            </a:r>
          </a:p>
          <a:p>
            <a:pPr lvl="1"/>
            <a:endParaRPr lang="en-US" b="1" dirty="0"/>
          </a:p>
          <a:p>
            <a:r>
              <a:rPr lang="en-US" dirty="0"/>
              <a:t>A logical device can have multiple extensions enabled</a:t>
            </a:r>
          </a:p>
          <a:p>
            <a:pPr lvl="1"/>
            <a:r>
              <a:rPr lang="en-US" dirty="0"/>
              <a:t>Similar to instances</a:t>
            </a:r>
          </a:p>
          <a:p>
            <a:pPr lvl="1"/>
            <a:r>
              <a:rPr lang="en-US" b="1" dirty="0"/>
              <a:t>(LEGACY)</a:t>
            </a:r>
            <a:r>
              <a:rPr lang="en-US" dirty="0"/>
              <a:t> Devices also used to have layers, but this is deprecated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83751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move on to code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other concepts are probably best explained using the codebase itself</a:t>
            </a:r>
          </a:p>
          <a:p>
            <a:endParaRPr lang="en-US" dirty="0"/>
          </a:p>
          <a:p>
            <a:r>
              <a:rPr lang="en-US" dirty="0"/>
              <a:t>(Insert </a:t>
            </a:r>
            <a:r>
              <a:rPr lang="en-US" dirty="0" err="1"/>
              <a:t>Git</a:t>
            </a:r>
            <a:r>
              <a:rPr lang="en-US" dirty="0"/>
              <a:t>/SVN/Perforce/??? Link for allowing people to clone and inspect the codebase for themselves)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4110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Pre-workshop: The practical advice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As opposed to that awful non-practical advice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738693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layers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previously stated, debug layers are shipped with the SDK and easily enabled</a:t>
            </a:r>
          </a:p>
          <a:p>
            <a:endParaRPr lang="en-US" dirty="0"/>
          </a:p>
          <a:p>
            <a:r>
              <a:rPr lang="en-US" dirty="0"/>
              <a:t>… But there are some crashes and invalid error messages in some cases</a:t>
            </a:r>
          </a:p>
          <a:p>
            <a:pPr lvl="1"/>
            <a:r>
              <a:rPr lang="en-US" dirty="0"/>
              <a:t>One example to be reported soon-</a:t>
            </a:r>
            <a:r>
              <a:rPr lang="en-US" dirty="0" err="1"/>
              <a:t>ish</a:t>
            </a:r>
            <a:r>
              <a:rPr lang="en-US" dirty="0"/>
              <a:t>: Passing a vertex </a:t>
            </a:r>
            <a:r>
              <a:rPr lang="en-US" dirty="0" err="1"/>
              <a:t>shader</a:t>
            </a:r>
            <a:r>
              <a:rPr lang="en-US" dirty="0"/>
              <a:t> module with a “main” function into a graphics pipeline and specifying it as a fragment </a:t>
            </a:r>
            <a:r>
              <a:rPr lang="en-US" dirty="0" err="1"/>
              <a:t>shader</a:t>
            </a:r>
            <a:r>
              <a:rPr lang="en-US" dirty="0"/>
              <a:t> will give the error “</a:t>
            </a:r>
            <a:r>
              <a:rPr lang="en-US" dirty="0" err="1"/>
              <a:t>Entrypoint</a:t>
            </a:r>
            <a:r>
              <a:rPr lang="en-US" dirty="0"/>
              <a:t> ‘main’ does not exist”. It does, it’s just the wrong </a:t>
            </a:r>
            <a:r>
              <a:rPr lang="en-US" dirty="0" err="1"/>
              <a:t>shader</a:t>
            </a:r>
            <a:r>
              <a:rPr lang="en-US" dirty="0"/>
              <a:t> type.</a:t>
            </a:r>
          </a:p>
          <a:p>
            <a:pPr lvl="1"/>
            <a:r>
              <a:rPr lang="en-US" dirty="0"/>
              <a:t>Crashes on some parameters due to some lacking NULL checks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8239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layers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93181"/>
          </a:xfrm>
        </p:spPr>
        <p:txBody>
          <a:bodyPr/>
          <a:lstStyle/>
          <a:p>
            <a:r>
              <a:rPr lang="en-US" dirty="0"/>
              <a:t>How to save tons of time otherwise spent on these issues:</a:t>
            </a:r>
          </a:p>
          <a:p>
            <a:pPr lvl="1"/>
            <a:r>
              <a:rPr lang="en-US" dirty="0">
                <a:hlinkClick r:id="rId2"/>
              </a:rPr>
              <a:t>Clone repository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Compile debug layers manually</a:t>
            </a:r>
            <a:endParaRPr lang="en-US" dirty="0"/>
          </a:p>
          <a:p>
            <a:pPr lvl="1"/>
            <a:r>
              <a:rPr lang="en-US" dirty="0"/>
              <a:t>Change the layer directory in the environment variables (VK_LAYER_PATH)</a:t>
            </a:r>
          </a:p>
          <a:p>
            <a:pPr lvl="1"/>
            <a:r>
              <a:rPr lang="en-US" dirty="0"/>
              <a:t>Will properly resolve breakpoints &amp; call stacks</a:t>
            </a:r>
          </a:p>
          <a:p>
            <a:pPr lvl="1"/>
            <a:r>
              <a:rPr lang="en-US" sz="2000" dirty="0"/>
              <a:t>Bonus: Allows new commits in </a:t>
            </a:r>
            <a:r>
              <a:rPr lang="en-US" sz="2000" dirty="0" err="1"/>
              <a:t>Github</a:t>
            </a:r>
            <a:r>
              <a:rPr lang="en-US" sz="2000" dirty="0"/>
              <a:t> to be applied without waiting for updates!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4"/>
          <a:srcRect b="46397"/>
          <a:stretch/>
        </p:blipFill>
        <p:spPr>
          <a:xfrm>
            <a:off x="1557337" y="4418806"/>
            <a:ext cx="7739063" cy="24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58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driver/layer issues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7075"/>
          </a:xfrm>
        </p:spPr>
        <p:txBody>
          <a:bodyPr>
            <a:normAutofit/>
          </a:bodyPr>
          <a:lstStyle/>
          <a:p>
            <a:r>
              <a:rPr lang="en-US" dirty="0"/>
              <a:t>Sometimes a driver might no longer work</a:t>
            </a:r>
          </a:p>
          <a:p>
            <a:pPr lvl="1"/>
            <a:r>
              <a:rPr lang="en-US" dirty="0"/>
              <a:t>Such as a certain Intel </a:t>
            </a:r>
            <a:r>
              <a:rPr lang="en-US" dirty="0" err="1"/>
              <a:t>Vulkan</a:t>
            </a:r>
            <a:r>
              <a:rPr lang="en-US" dirty="0"/>
              <a:t> beta driver</a:t>
            </a:r>
          </a:p>
          <a:p>
            <a:pPr lvl="1"/>
            <a:endParaRPr lang="en-US" dirty="0"/>
          </a:p>
          <a:p>
            <a:r>
              <a:rPr lang="en-US" dirty="0" err="1"/>
              <a:t>Vulkan</a:t>
            </a:r>
            <a:r>
              <a:rPr lang="en-US" dirty="0"/>
              <a:t> will fail to initialize if drivers start to fail</a:t>
            </a:r>
          </a:p>
          <a:p>
            <a:endParaRPr lang="en-US" dirty="0"/>
          </a:p>
          <a:p>
            <a:r>
              <a:rPr lang="en-US" dirty="0"/>
              <a:t>Find drivers section</a:t>
            </a:r>
          </a:p>
          <a:p>
            <a:pPr lvl="1"/>
            <a:r>
              <a:rPr lang="en-US" dirty="0"/>
              <a:t>Set data to “1”</a:t>
            </a:r>
          </a:p>
          <a:p>
            <a:pPr lvl="1"/>
            <a:r>
              <a:rPr lang="en-US" dirty="0"/>
              <a:t>This will </a:t>
            </a:r>
            <a:r>
              <a:rPr lang="en-US" i="1" dirty="0"/>
              <a:t>disable</a:t>
            </a:r>
            <a:r>
              <a:rPr lang="en-US" dirty="0"/>
              <a:t> the driver!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2000" dirty="0"/>
              <a:t>32-bit version is in WOW6432Node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943" y="3752645"/>
            <a:ext cx="7078063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500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Renderdoc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Official graphics debugger</a:t>
            </a:r>
          </a:p>
          <a:p>
            <a:pPr lvl="1"/>
            <a:r>
              <a:rPr lang="en-US" dirty="0"/>
              <a:t>Used to be GLAVE, until it was cancelled</a:t>
            </a:r>
          </a:p>
          <a:p>
            <a:pPr lvl="1"/>
            <a:r>
              <a:rPr lang="en-US" dirty="0" err="1"/>
              <a:t>Renderdoc</a:t>
            </a:r>
            <a:r>
              <a:rPr lang="en-US" dirty="0"/>
              <a:t> is also compatible with:</a:t>
            </a:r>
          </a:p>
          <a:p>
            <a:pPr lvl="2"/>
            <a:r>
              <a:rPr lang="en-US" dirty="0"/>
              <a:t>D3D11</a:t>
            </a:r>
          </a:p>
          <a:p>
            <a:pPr lvl="2"/>
            <a:r>
              <a:rPr lang="en-US" dirty="0"/>
              <a:t>D3D12 (only just, so </a:t>
            </a:r>
            <a:r>
              <a:rPr lang="en-US" dirty="0" err="1"/>
              <a:t>prolly</a:t>
            </a:r>
            <a:r>
              <a:rPr lang="en-US" dirty="0"/>
              <a:t> still quite buggy)</a:t>
            </a:r>
          </a:p>
          <a:p>
            <a:pPr lvl="2"/>
            <a:r>
              <a:rPr lang="en-US" dirty="0"/>
              <a:t>OpenGL (definitely buggy, but not RDC’s fault)</a:t>
            </a:r>
          </a:p>
          <a:p>
            <a:endParaRPr lang="en-US" dirty="0"/>
          </a:p>
          <a:p>
            <a:r>
              <a:rPr lang="en-US" dirty="0"/>
              <a:t>Like any graphics debugger, gives a lot of insight into what your renderer is actually doing</a:t>
            </a:r>
          </a:p>
          <a:p>
            <a:pPr lvl="1"/>
            <a:r>
              <a:rPr lang="en-US" dirty="0"/>
              <a:t>… Or </a:t>
            </a:r>
            <a:r>
              <a:rPr lang="en-US" b="1" i="1" dirty="0"/>
              <a:t>NOT</a:t>
            </a:r>
            <a:r>
              <a:rPr lang="en-US" dirty="0"/>
              <a:t> doing!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30738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basics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models divided into primitives</a:t>
            </a:r>
          </a:p>
          <a:p>
            <a:pPr lvl="1"/>
            <a:r>
              <a:rPr lang="en-US" dirty="0"/>
              <a:t>Commonly triangles</a:t>
            </a:r>
          </a:p>
          <a:p>
            <a:endParaRPr lang="en-US" dirty="0"/>
          </a:p>
          <a:p>
            <a:r>
              <a:rPr lang="en-US" dirty="0"/>
              <a:t>Each primitive consists of a number of vertices</a:t>
            </a:r>
          </a:p>
          <a:p>
            <a:endParaRPr lang="en-US" dirty="0"/>
          </a:p>
          <a:p>
            <a:r>
              <a:rPr lang="en-US" dirty="0"/>
              <a:t>Vertices can be indexed for reuse</a:t>
            </a:r>
          </a:p>
          <a:p>
            <a:endParaRPr lang="en-US" dirty="0"/>
          </a:p>
          <a:p>
            <a:r>
              <a:rPr lang="en-US" dirty="0"/>
              <a:t>Vertices can have multiple attributes aside from position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texture coordinate</a:t>
            </a:r>
            <a:endParaRPr lang="nl-NL" dirty="0"/>
          </a:p>
        </p:txBody>
      </p:sp>
      <p:sp>
        <p:nvSpPr>
          <p:cNvPr id="4" name="Gelijkbenige driehoek 3"/>
          <p:cNvSpPr/>
          <p:nvPr/>
        </p:nvSpPr>
        <p:spPr>
          <a:xfrm>
            <a:off x="9563100" y="3060700"/>
            <a:ext cx="2286000" cy="197069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Gelijkbenige driehoek 4"/>
          <p:cNvSpPr/>
          <p:nvPr/>
        </p:nvSpPr>
        <p:spPr>
          <a:xfrm rot="3609526">
            <a:off x="8705851" y="2564292"/>
            <a:ext cx="2286000" cy="197069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/>
          <p:cNvSpPr txBox="1"/>
          <p:nvPr/>
        </p:nvSpPr>
        <p:spPr>
          <a:xfrm>
            <a:off x="10555257" y="26835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nl-NL" dirty="0"/>
          </a:p>
        </p:txBody>
      </p:sp>
      <p:sp>
        <p:nvSpPr>
          <p:cNvPr id="7" name="Tekstvak 6"/>
          <p:cNvSpPr txBox="1"/>
          <p:nvPr/>
        </p:nvSpPr>
        <p:spPr>
          <a:xfrm>
            <a:off x="9261414" y="50313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11755872" y="50719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nl-NL" dirty="0"/>
          </a:p>
        </p:txBody>
      </p:sp>
      <p:sp>
        <p:nvSpPr>
          <p:cNvPr id="9" name="Tekstvak 8"/>
          <p:cNvSpPr txBox="1"/>
          <p:nvPr/>
        </p:nvSpPr>
        <p:spPr>
          <a:xfrm>
            <a:off x="8123714" y="26835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8871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Renderdoc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009" t="21387"/>
          <a:stretch/>
        </p:blipFill>
        <p:spPr>
          <a:xfrm>
            <a:off x="526561" y="1352550"/>
            <a:ext cx="5569439" cy="32385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2198"/>
            <a:ext cx="5920597" cy="339351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52850"/>
            <a:ext cx="5486399" cy="3043237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526562" y="4724401"/>
            <a:ext cx="5440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Barring technical difficulties, </a:t>
            </a:r>
            <a:r>
              <a:rPr lang="en-US" dirty="0" err="1"/>
              <a:t>Renderdoc</a:t>
            </a:r>
            <a:r>
              <a:rPr lang="en-US" dirty="0"/>
              <a:t> should be demonstrated on the beamer now.</a:t>
            </a:r>
          </a:p>
          <a:p>
            <a:endParaRPr lang="en-US" dirty="0"/>
          </a:p>
          <a:p>
            <a:r>
              <a:rPr lang="en-US" dirty="0"/>
              <a:t>If it isn’t, enjoy some screenshots.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96124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Renderdoc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Aside from local debugging, remote debugging is a possibility</a:t>
            </a:r>
          </a:p>
          <a:p>
            <a:pPr lvl="1"/>
            <a:r>
              <a:rPr lang="en-US" dirty="0"/>
              <a:t>On a remote Linux machine, for example</a:t>
            </a:r>
          </a:p>
          <a:p>
            <a:pPr lvl="1"/>
            <a:r>
              <a:rPr lang="en-US" dirty="0"/>
              <a:t>Android technically as well, but I couldn’t get it to work</a:t>
            </a:r>
          </a:p>
          <a:p>
            <a:endParaRPr lang="en-US" dirty="0"/>
          </a:p>
          <a:p>
            <a:r>
              <a:rPr lang="en-US" dirty="0"/>
              <a:t>A must install for </a:t>
            </a:r>
            <a:r>
              <a:rPr lang="en-US" dirty="0" err="1"/>
              <a:t>Vulkan</a:t>
            </a:r>
            <a:endParaRPr lang="en-US" dirty="0"/>
          </a:p>
          <a:p>
            <a:pPr lvl="1"/>
            <a:r>
              <a:rPr lang="en-US" dirty="0"/>
              <a:t>And, in my opinion, for Direct3D 11 and 12 as well</a:t>
            </a:r>
          </a:p>
          <a:p>
            <a:pPr lvl="1"/>
            <a:endParaRPr lang="en-US" dirty="0"/>
          </a:p>
          <a:p>
            <a:r>
              <a:rPr lang="en-US" dirty="0" err="1"/>
              <a:t>Renderdoc</a:t>
            </a:r>
            <a:r>
              <a:rPr lang="en-US" dirty="0"/>
              <a:t> is your best friend</a:t>
            </a:r>
          </a:p>
        </p:txBody>
      </p:sp>
    </p:spTree>
    <p:extLst>
      <p:ext uri="{BB962C8B-B14F-4D97-AF65-F5344CB8AC3E}">
        <p14:creationId xmlns:p14="http://schemas.microsoft.com/office/powerpoint/2010/main" val="20668523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real best friend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Renderdoc</a:t>
            </a:r>
            <a:r>
              <a:rPr lang="en-US" dirty="0"/>
              <a:t> is actually your second best friend</a:t>
            </a:r>
          </a:p>
          <a:p>
            <a:endParaRPr lang="en-US" dirty="0"/>
          </a:p>
          <a:p>
            <a:r>
              <a:rPr lang="en-US" dirty="0"/>
              <a:t>Your very best friend is the </a:t>
            </a:r>
            <a:r>
              <a:rPr lang="en-US" dirty="0" err="1"/>
              <a:t>Vulkan</a:t>
            </a:r>
            <a:r>
              <a:rPr lang="en-US" dirty="0"/>
              <a:t> specification</a:t>
            </a:r>
          </a:p>
          <a:p>
            <a:endParaRPr lang="en-US" dirty="0"/>
          </a:p>
          <a:p>
            <a:r>
              <a:rPr lang="nl-NL" dirty="0">
                <a:hlinkClick r:id="rId2"/>
              </a:rPr>
              <a:t>https://www.khronos.org/registry/vulkan/</a:t>
            </a:r>
            <a:endParaRPr lang="nl-NL" dirty="0"/>
          </a:p>
          <a:p>
            <a:pPr lvl="1"/>
            <a:r>
              <a:rPr lang="en-US" dirty="0"/>
              <a:t>I definitely recommend the PDF version with all published extensions</a:t>
            </a:r>
          </a:p>
          <a:p>
            <a:pPr lvl="1"/>
            <a:r>
              <a:rPr lang="en-US" dirty="0" err="1"/>
              <a:t>Khronos</a:t>
            </a:r>
            <a:r>
              <a:rPr lang="en-US" dirty="0"/>
              <a:t> KHR extensions if you prefer… a smaller PDF..?</a:t>
            </a:r>
          </a:p>
          <a:p>
            <a:pPr lvl="1"/>
            <a:r>
              <a:rPr lang="en-US" dirty="0"/>
              <a:t>I don’t see why anyone would bother with the Core API spec though</a:t>
            </a:r>
          </a:p>
          <a:p>
            <a:pPr lvl="2"/>
            <a:r>
              <a:rPr lang="en-US" dirty="0"/>
              <a:t>(Because remember: the function to create </a:t>
            </a:r>
            <a:r>
              <a:rPr lang="en-US" dirty="0" err="1"/>
              <a:t>VkSurface</a:t>
            </a:r>
            <a:r>
              <a:rPr lang="en-US" dirty="0"/>
              <a:t> and all of </a:t>
            </a:r>
            <a:r>
              <a:rPr lang="en-US" dirty="0" err="1"/>
              <a:t>VkSwapchain</a:t>
            </a:r>
            <a:r>
              <a:rPr lang="en-US" b="1" i="1" dirty="0" err="1"/>
              <a:t>KHR</a:t>
            </a:r>
            <a:r>
              <a:rPr lang="en-US" b="1" i="1" dirty="0"/>
              <a:t> </a:t>
            </a:r>
            <a:r>
              <a:rPr lang="en-US" dirty="0"/>
              <a:t>is part of an extension)</a:t>
            </a:r>
            <a:endParaRPr lang="nl-NL" b="1" i="1" dirty="0"/>
          </a:p>
        </p:txBody>
      </p:sp>
    </p:spTree>
    <p:extLst>
      <p:ext uri="{BB962C8B-B14F-4D97-AF65-F5344CB8AC3E}">
        <p14:creationId xmlns:p14="http://schemas.microsoft.com/office/powerpoint/2010/main" val="104413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sources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 to the README.html file in the root of the </a:t>
            </a:r>
            <a:r>
              <a:rPr lang="en-US" dirty="0" err="1"/>
              <a:t>Git</a:t>
            </a:r>
            <a:r>
              <a:rPr lang="en-US" dirty="0"/>
              <a:t> repo</a:t>
            </a:r>
          </a:p>
          <a:p>
            <a:endParaRPr lang="en-US" dirty="0"/>
          </a:p>
          <a:p>
            <a:r>
              <a:rPr lang="en-US" dirty="0"/>
              <a:t>I only just remembered that file even exists, will update if I don’t forget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37410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it… Is it… Over?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It is never over.</a:t>
            </a:r>
          </a:p>
          <a:p>
            <a:endParaRPr lang="en-US" i="1" dirty="0"/>
          </a:p>
          <a:p>
            <a:r>
              <a:rPr lang="en-US" i="1" dirty="0"/>
              <a:t>I guess that’s not true. But while the lecture part is over, the workshop begins..!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38254399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I probably forgot to delete out of PowerPoint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Oops?</a:t>
            </a:r>
          </a:p>
        </p:txBody>
      </p:sp>
    </p:spTree>
    <p:extLst>
      <p:ext uri="{BB962C8B-B14F-4D97-AF65-F5344CB8AC3E}">
        <p14:creationId xmlns:p14="http://schemas.microsoft.com/office/powerpoint/2010/main" val="1640532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loading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Slightly complicated compared to OGL/DX11</a:t>
            </a:r>
          </a:p>
          <a:p>
            <a:endParaRPr lang="en-US" dirty="0"/>
          </a:p>
          <a:p>
            <a:r>
              <a:rPr lang="en-US" dirty="0"/>
              <a:t>Textures cannot be directly mapped*</a:t>
            </a:r>
          </a:p>
          <a:p>
            <a:pPr lvl="1"/>
            <a:r>
              <a:rPr lang="en-US" dirty="0"/>
              <a:t>Linearly tiled textures can</a:t>
            </a:r>
          </a:p>
          <a:p>
            <a:pPr lvl="1"/>
            <a:r>
              <a:rPr lang="en-US" dirty="0"/>
              <a:t>Limited hardware support</a:t>
            </a:r>
          </a:p>
          <a:p>
            <a:pPr lvl="1"/>
            <a:r>
              <a:rPr lang="en-US" dirty="0"/>
              <a:t>Limited functionality support</a:t>
            </a:r>
          </a:p>
          <a:p>
            <a:pPr lvl="1"/>
            <a:r>
              <a:rPr lang="en-US" dirty="0"/>
              <a:t>Not optimal</a:t>
            </a:r>
          </a:p>
          <a:p>
            <a:pPr lvl="1"/>
            <a:r>
              <a:rPr lang="en-US" dirty="0"/>
              <a:t>Probably best to be avoided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79193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loading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4"/>
            <a:ext cx="10626969" cy="2578019"/>
          </a:xfrm>
        </p:spPr>
        <p:txBody>
          <a:bodyPr>
            <a:normAutofit/>
          </a:bodyPr>
          <a:lstStyle/>
          <a:p>
            <a:r>
              <a:rPr lang="en-US" dirty="0"/>
              <a:t>Textures on GPU frequently not linear</a:t>
            </a:r>
          </a:p>
          <a:p>
            <a:endParaRPr lang="en-US" dirty="0"/>
          </a:p>
          <a:p>
            <a:r>
              <a:rPr lang="en-US" dirty="0"/>
              <a:t>Well-optimized for sequential, horizontal access</a:t>
            </a:r>
          </a:p>
          <a:p>
            <a:endParaRPr lang="en-US" dirty="0"/>
          </a:p>
          <a:p>
            <a:r>
              <a:rPr lang="en-US" dirty="0"/>
              <a:t>Poorly optimized for different Y values</a:t>
            </a:r>
            <a:endParaRPr lang="nl-NL" dirty="0"/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580600"/>
              </p:ext>
            </p:extLst>
          </p:nvPr>
        </p:nvGraphicFramePr>
        <p:xfrm>
          <a:off x="2389074" y="4403644"/>
          <a:ext cx="1440000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143806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7416111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781393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8448995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8747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202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231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349740"/>
                  </a:ext>
                </a:extLst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630108"/>
              </p:ext>
            </p:extLst>
          </p:nvPr>
        </p:nvGraphicFramePr>
        <p:xfrm>
          <a:off x="3957516" y="4952284"/>
          <a:ext cx="576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9781124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2854033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871939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51991435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946214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480154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687049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42032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281351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942997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415520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116003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190899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9395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0999166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8299628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3838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426818"/>
                  </a:ext>
                </a:extLst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3957516" y="4493297"/>
            <a:ext cx="155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 index: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5645937" y="4493297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YYYY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YYYY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XXXX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XXXX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6683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loading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4"/>
            <a:ext cx="10626969" cy="2578019"/>
          </a:xfrm>
        </p:spPr>
        <p:txBody>
          <a:bodyPr>
            <a:normAutofit/>
          </a:bodyPr>
          <a:lstStyle/>
          <a:p>
            <a:r>
              <a:rPr lang="en-US" dirty="0"/>
              <a:t>More commonly some variation of the Z-order (Morton) curve</a:t>
            </a:r>
          </a:p>
          <a:p>
            <a:endParaRPr lang="en-US" dirty="0"/>
          </a:p>
          <a:p>
            <a:r>
              <a:rPr lang="en-US" dirty="0"/>
              <a:t>Ensures greater spatial locality</a:t>
            </a:r>
          </a:p>
          <a:p>
            <a:endParaRPr lang="en-US" dirty="0"/>
          </a:p>
          <a:p>
            <a:r>
              <a:rPr lang="en-US" dirty="0"/>
              <a:t>Actual hardware layouts vary wildly</a:t>
            </a:r>
            <a:endParaRPr lang="nl-NL" dirty="0"/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658413"/>
              </p:ext>
            </p:extLst>
          </p:nvPr>
        </p:nvGraphicFramePr>
        <p:xfrm>
          <a:off x="551482" y="4821746"/>
          <a:ext cx="1440000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143806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7416111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781393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8448995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8747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202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231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349740"/>
                  </a:ext>
                </a:extLst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704579"/>
              </p:ext>
            </p:extLst>
          </p:nvPr>
        </p:nvGraphicFramePr>
        <p:xfrm>
          <a:off x="2051041" y="5001109"/>
          <a:ext cx="576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9781124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2854033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871939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51991435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946214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480154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687049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42032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281351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942997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415520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116003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190899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9395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0999166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8299628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3838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426818"/>
                  </a:ext>
                </a:extLst>
              </a:tr>
            </a:tbl>
          </a:graphicData>
        </a:graphic>
      </p:graphicFrame>
      <p:cxnSp>
        <p:nvCxnSpPr>
          <p:cNvPr id="7" name="Rechte verbindingslijn 6"/>
          <p:cNvCxnSpPr/>
          <p:nvPr/>
        </p:nvCxnSpPr>
        <p:spPr>
          <a:xfrm>
            <a:off x="738554" y="5016479"/>
            <a:ext cx="395654" cy="0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12177" y="5025271"/>
            <a:ext cx="430823" cy="345115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H="1">
            <a:off x="738554" y="5370386"/>
            <a:ext cx="395654" cy="0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>
            <a:off x="1459523" y="5016479"/>
            <a:ext cx="369277" cy="8792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>
            <a:off x="1450731" y="5370386"/>
            <a:ext cx="404446" cy="0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>
            <a:off x="712177" y="5736146"/>
            <a:ext cx="422031" cy="0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Rechte verbindingslijn 18"/>
          <p:cNvCxnSpPr/>
          <p:nvPr/>
        </p:nvCxnSpPr>
        <p:spPr>
          <a:xfrm>
            <a:off x="712177" y="6106725"/>
            <a:ext cx="422031" cy="0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>
            <a:off x="1459523" y="5736146"/>
            <a:ext cx="369277" cy="0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>
            <a:off x="1450731" y="6106725"/>
            <a:ext cx="378069" cy="0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24"/>
          <p:cNvCxnSpPr/>
          <p:nvPr/>
        </p:nvCxnSpPr>
        <p:spPr>
          <a:xfrm flipH="1">
            <a:off x="1459523" y="5736146"/>
            <a:ext cx="369277" cy="370579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738554" y="5736146"/>
            <a:ext cx="395654" cy="370579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H="1">
            <a:off x="1459523" y="5025271"/>
            <a:ext cx="369277" cy="345115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V="1">
            <a:off x="1143000" y="5016479"/>
            <a:ext cx="316523" cy="353907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 flipH="1">
            <a:off x="712177" y="5370386"/>
            <a:ext cx="1143000" cy="365760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Rechte verbindingslijn 34"/>
          <p:cNvCxnSpPr/>
          <p:nvPr/>
        </p:nvCxnSpPr>
        <p:spPr>
          <a:xfrm flipV="1">
            <a:off x="1134208" y="5736146"/>
            <a:ext cx="325315" cy="370579"/>
          </a:xfrm>
          <a:prstGeom prst="line">
            <a:avLst/>
          </a:prstGeom>
          <a:ln w="28575">
            <a:solidFill>
              <a:srgbClr val="1C1C1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Tabel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298110"/>
              </p:ext>
            </p:extLst>
          </p:nvPr>
        </p:nvGraphicFramePr>
        <p:xfrm>
          <a:off x="2038374" y="5736146"/>
          <a:ext cx="5760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9781124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2854033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871939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51991435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946214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480154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687049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42032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281351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942997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415520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116003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190899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9395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0999166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8299628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3838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426818"/>
                  </a:ext>
                </a:extLst>
              </a:tr>
            </a:tbl>
          </a:graphicData>
        </a:graphic>
      </p:graphicFrame>
      <p:cxnSp>
        <p:nvCxnSpPr>
          <p:cNvPr id="38" name="Rechte verbindingslijn met pijl 37"/>
          <p:cNvCxnSpPr/>
          <p:nvPr/>
        </p:nvCxnSpPr>
        <p:spPr>
          <a:xfrm>
            <a:off x="5802923" y="5366869"/>
            <a:ext cx="764931" cy="369277"/>
          </a:xfrm>
          <a:prstGeom prst="straightConnector1">
            <a:avLst/>
          </a:prstGeom>
          <a:ln>
            <a:solidFill>
              <a:srgbClr val="1C1C1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/>
          <p:cNvCxnSpPr/>
          <p:nvPr/>
        </p:nvCxnSpPr>
        <p:spPr>
          <a:xfrm>
            <a:off x="6163408" y="5366869"/>
            <a:ext cx="729762" cy="369277"/>
          </a:xfrm>
          <a:prstGeom prst="straightConnector1">
            <a:avLst/>
          </a:prstGeom>
          <a:ln>
            <a:solidFill>
              <a:srgbClr val="1C1C1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/>
          <p:nvPr/>
        </p:nvCxnSpPr>
        <p:spPr>
          <a:xfrm flipH="1">
            <a:off x="5802923" y="5366869"/>
            <a:ext cx="764931" cy="369277"/>
          </a:xfrm>
          <a:prstGeom prst="straightConnector1">
            <a:avLst/>
          </a:prstGeom>
          <a:ln>
            <a:solidFill>
              <a:srgbClr val="1C1C1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/>
          <p:nvPr/>
        </p:nvCxnSpPr>
        <p:spPr>
          <a:xfrm flipH="1">
            <a:off x="6185388" y="5365111"/>
            <a:ext cx="707782" cy="367518"/>
          </a:xfrm>
          <a:prstGeom prst="straightConnector1">
            <a:avLst/>
          </a:prstGeom>
          <a:ln>
            <a:solidFill>
              <a:srgbClr val="1C1C1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/>
          <p:cNvCxnSpPr/>
          <p:nvPr/>
        </p:nvCxnSpPr>
        <p:spPr>
          <a:xfrm>
            <a:off x="2910254" y="5365990"/>
            <a:ext cx="729762" cy="366639"/>
          </a:xfrm>
          <a:prstGeom prst="straightConnector1">
            <a:avLst/>
          </a:prstGeom>
          <a:ln>
            <a:solidFill>
              <a:srgbClr val="1C1C1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/>
          <p:cNvCxnSpPr/>
          <p:nvPr/>
        </p:nvCxnSpPr>
        <p:spPr>
          <a:xfrm>
            <a:off x="3297116" y="5365111"/>
            <a:ext cx="685800" cy="367518"/>
          </a:xfrm>
          <a:prstGeom prst="straightConnector1">
            <a:avLst/>
          </a:prstGeom>
          <a:ln>
            <a:solidFill>
              <a:srgbClr val="1C1C1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/>
          <p:nvPr/>
        </p:nvCxnSpPr>
        <p:spPr>
          <a:xfrm flipV="1">
            <a:off x="2910254" y="5365111"/>
            <a:ext cx="729762" cy="367518"/>
          </a:xfrm>
          <a:prstGeom prst="straightConnector1">
            <a:avLst/>
          </a:prstGeom>
          <a:ln>
            <a:solidFill>
              <a:srgbClr val="1C1C1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/>
          <p:nvPr/>
        </p:nvCxnSpPr>
        <p:spPr>
          <a:xfrm flipV="1">
            <a:off x="3275135" y="5365111"/>
            <a:ext cx="729761" cy="367518"/>
          </a:xfrm>
          <a:prstGeom prst="straightConnector1">
            <a:avLst/>
          </a:prstGeom>
          <a:ln>
            <a:solidFill>
              <a:srgbClr val="1C1C1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52"/>
          <p:cNvSpPr txBox="1"/>
          <p:nvPr/>
        </p:nvSpPr>
        <p:spPr>
          <a:xfrm>
            <a:off x="2051041" y="4538579"/>
            <a:ext cx="155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 index:</a:t>
            </a:r>
            <a:endParaRPr lang="nl-NL" dirty="0"/>
          </a:p>
        </p:txBody>
      </p:sp>
      <p:sp>
        <p:nvSpPr>
          <p:cNvPr id="54" name="Tekstvak 53"/>
          <p:cNvSpPr txBox="1"/>
          <p:nvPr/>
        </p:nvSpPr>
        <p:spPr>
          <a:xfrm>
            <a:off x="3640015" y="4538579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YYYY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YYYY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XXXX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XXXX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" name="Tekstvak 54"/>
          <p:cNvSpPr txBox="1"/>
          <p:nvPr/>
        </p:nvSpPr>
        <p:spPr>
          <a:xfrm>
            <a:off x="2051041" y="6195104"/>
            <a:ext cx="155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 index:</a:t>
            </a:r>
            <a:endParaRPr lang="nl-NL" dirty="0"/>
          </a:p>
        </p:txBody>
      </p:sp>
      <p:sp>
        <p:nvSpPr>
          <p:cNvPr id="56" name="Tekstvak 55"/>
          <p:cNvSpPr txBox="1"/>
          <p:nvPr/>
        </p:nvSpPr>
        <p:spPr>
          <a:xfrm>
            <a:off x="3640015" y="6195104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YXYX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YXYX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YXYX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YXYX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https://upload.wikimedia.org/wikipedia/commons/thumb/c/cd/Four-level_Z.svg/542px-Four-level_Z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623" y="2469823"/>
            <a:ext cx="4094613" cy="409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kstvak 58"/>
          <p:cNvSpPr txBox="1"/>
          <p:nvPr/>
        </p:nvSpPr>
        <p:spPr>
          <a:xfrm>
            <a:off x="8604757" y="6488668"/>
            <a:ext cx="338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- Wikipedia, page: “Z-order curve”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263640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loading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1152"/>
          </a:xfrm>
        </p:spPr>
        <p:txBody>
          <a:bodyPr/>
          <a:lstStyle/>
          <a:p>
            <a:r>
              <a:rPr lang="en-US" dirty="0"/>
              <a:t>Almost impossible to account for all layouts…</a:t>
            </a:r>
          </a:p>
          <a:p>
            <a:r>
              <a:rPr lang="en-US" dirty="0"/>
              <a:t>… So the API handles things differently</a:t>
            </a:r>
            <a:endParaRPr lang="nl-NL" dirty="0"/>
          </a:p>
        </p:txBody>
      </p:sp>
      <p:sp>
        <p:nvSpPr>
          <p:cNvPr id="4" name="Rechthoek 3"/>
          <p:cNvSpPr/>
          <p:nvPr/>
        </p:nvSpPr>
        <p:spPr>
          <a:xfrm>
            <a:off x="1811216" y="3754315"/>
            <a:ext cx="1626577" cy="162657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pixel buffer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5111263" y="3754315"/>
            <a:ext cx="1626577" cy="1626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vkCmdCopy</a:t>
            </a:r>
            <a:endParaRPr lang="en-US" dirty="0"/>
          </a:p>
          <a:p>
            <a:pPr algn="ctr"/>
            <a:r>
              <a:rPr lang="en-US" dirty="0" err="1"/>
              <a:t>BufferToImage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8411310" y="3754314"/>
            <a:ext cx="1626577" cy="16265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“Optimal” image</a:t>
            </a:r>
            <a:endParaRPr lang="nl-NL" dirty="0"/>
          </a:p>
        </p:txBody>
      </p:sp>
      <p:cxnSp>
        <p:nvCxnSpPr>
          <p:cNvPr id="10" name="Rechte verbindingslijn met pijl 9"/>
          <p:cNvCxnSpPr>
            <a:stCxn id="4" idx="3"/>
            <a:endCxn id="5" idx="1"/>
          </p:cNvCxnSpPr>
          <p:nvPr/>
        </p:nvCxnSpPr>
        <p:spPr>
          <a:xfrm>
            <a:off x="3437793" y="4567604"/>
            <a:ext cx="167347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chte verbindingslijn met pijl 11"/>
          <p:cNvCxnSpPr>
            <a:stCxn id="5" idx="3"/>
            <a:endCxn id="6" idx="1"/>
          </p:cNvCxnSpPr>
          <p:nvPr/>
        </p:nvCxnSpPr>
        <p:spPr>
          <a:xfrm flipV="1">
            <a:off x="6737840" y="4567603"/>
            <a:ext cx="167347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1811217" y="5521388"/>
            <a:ext cx="21178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vkCreateBuffer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vkAllocateMemory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vkMap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UnmapMemory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vkBindBufferMemory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4998808" y="5521389"/>
            <a:ext cx="30844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vkCmdStart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EndCommandBuffer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vkCmdPipelineBarrier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vkCmdCopyBufferToImage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vkQueueSubmit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8411310" y="5521388"/>
            <a:ext cx="20104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vkCreateImage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vkAllocateMemory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vkBindImageMemory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vkCreateImageView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36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basics</a:t>
            </a:r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838200" y="1597613"/>
            <a:ext cx="66770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GPU’s don’t render in “3D”</a:t>
            </a:r>
            <a:endParaRPr lang="nl-NL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… Except for 3D monitors and VR… </a:t>
            </a:r>
            <a:r>
              <a:rPr lang="en-US" sz="2800" dirty="0" err="1"/>
              <a:t>Ish</a:t>
            </a:r>
            <a:endParaRPr lang="en-US" sz="28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All geometry must be converted to 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Graphics API use</a:t>
            </a:r>
          </a:p>
          <a:p>
            <a:r>
              <a:rPr lang="en-US" sz="2800" dirty="0"/>
              <a:t>	“Normalized device coordinates”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Vulkan</a:t>
            </a:r>
            <a:r>
              <a:rPr lang="en-US" sz="2800" dirty="0"/>
              <a:t> always orients top -&gt; down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Depth range is [0, 1]</a:t>
            </a:r>
          </a:p>
        </p:txBody>
      </p:sp>
      <p:grpSp>
        <p:nvGrpSpPr>
          <p:cNvPr id="43" name="Groep 42"/>
          <p:cNvGrpSpPr/>
          <p:nvPr/>
        </p:nvGrpSpPr>
        <p:grpSpPr>
          <a:xfrm>
            <a:off x="8297569" y="3470603"/>
            <a:ext cx="3431386" cy="3260128"/>
            <a:chOff x="8348874" y="278922"/>
            <a:chExt cx="3431386" cy="3260128"/>
          </a:xfrm>
        </p:grpSpPr>
        <p:grpSp>
          <p:nvGrpSpPr>
            <p:cNvPr id="23" name="Groep 22"/>
            <p:cNvGrpSpPr/>
            <p:nvPr/>
          </p:nvGrpSpPr>
          <p:grpSpPr>
            <a:xfrm>
              <a:off x="8348874" y="278922"/>
              <a:ext cx="3431386" cy="3260128"/>
              <a:chOff x="1858281" y="3121108"/>
              <a:chExt cx="3431386" cy="3260128"/>
            </a:xfrm>
          </p:grpSpPr>
          <p:sp>
            <p:nvSpPr>
              <p:cNvPr id="7" name="Rechthoek 6"/>
              <p:cNvSpPr/>
              <p:nvPr/>
            </p:nvSpPr>
            <p:spPr>
              <a:xfrm>
                <a:off x="2397211" y="3781167"/>
                <a:ext cx="2323070" cy="23230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16" name="Rechte verbindingslijn 15"/>
              <p:cNvCxnSpPr>
                <a:stCxn id="7" idx="0"/>
                <a:endCxn id="7" idx="2"/>
              </p:cNvCxnSpPr>
              <p:nvPr/>
            </p:nvCxnSpPr>
            <p:spPr>
              <a:xfrm>
                <a:off x="3558746" y="3781167"/>
                <a:ext cx="0" cy="232307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Rechte verbindingslijn 19"/>
              <p:cNvCxnSpPr>
                <a:stCxn id="7" idx="1"/>
                <a:endCxn id="7" idx="3"/>
              </p:cNvCxnSpPr>
              <p:nvPr/>
            </p:nvCxnSpPr>
            <p:spPr>
              <a:xfrm>
                <a:off x="2397211" y="4942702"/>
                <a:ext cx="232307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kstvak 18"/>
              <p:cNvSpPr txBox="1"/>
              <p:nvPr/>
            </p:nvSpPr>
            <p:spPr>
              <a:xfrm>
                <a:off x="1888738" y="3504168"/>
                <a:ext cx="5084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200" dirty="0"/>
                  <a:t>-1, -1</a:t>
                </a:r>
                <a:endParaRPr lang="nl-NL" sz="1200" dirty="0"/>
              </a:p>
            </p:txBody>
          </p:sp>
          <p:sp>
            <p:nvSpPr>
              <p:cNvPr id="24" name="Tekstvak 23"/>
              <p:cNvSpPr txBox="1"/>
              <p:nvPr/>
            </p:nvSpPr>
            <p:spPr>
              <a:xfrm>
                <a:off x="1858281" y="6104237"/>
                <a:ext cx="5389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200" dirty="0"/>
                  <a:t>-1, +1</a:t>
                </a:r>
                <a:endParaRPr lang="nl-NL" sz="1200" dirty="0"/>
              </a:p>
            </p:txBody>
          </p:sp>
          <p:sp>
            <p:nvSpPr>
              <p:cNvPr id="25" name="Tekstvak 24"/>
              <p:cNvSpPr txBox="1"/>
              <p:nvPr/>
            </p:nvSpPr>
            <p:spPr>
              <a:xfrm>
                <a:off x="4720281" y="3504167"/>
                <a:ext cx="5389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+1, -1</a:t>
                </a:r>
                <a:endParaRPr lang="nl-NL" sz="1200" dirty="0"/>
              </a:p>
            </p:txBody>
          </p:sp>
          <p:sp>
            <p:nvSpPr>
              <p:cNvPr id="26" name="Tekstvak 25"/>
              <p:cNvSpPr txBox="1"/>
              <p:nvPr/>
            </p:nvSpPr>
            <p:spPr>
              <a:xfrm>
                <a:off x="4720280" y="6104237"/>
                <a:ext cx="5693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+1, +1</a:t>
                </a:r>
                <a:endParaRPr lang="nl-NL" sz="1200" dirty="0"/>
              </a:p>
            </p:txBody>
          </p:sp>
          <p:sp>
            <p:nvSpPr>
              <p:cNvPr id="22" name="Tekstvak 21"/>
              <p:cNvSpPr txBox="1"/>
              <p:nvPr/>
            </p:nvSpPr>
            <p:spPr>
              <a:xfrm>
                <a:off x="2872946" y="3121108"/>
                <a:ext cx="1371600" cy="383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Vulkan</a:t>
                </a:r>
                <a:endParaRPr lang="nl-NL" dirty="0"/>
              </a:p>
            </p:txBody>
          </p:sp>
        </p:grpSp>
        <p:cxnSp>
          <p:nvCxnSpPr>
            <p:cNvPr id="12" name="Rechte verbindingslijn met pijl 11"/>
            <p:cNvCxnSpPr>
              <a:stCxn id="19" idx="2"/>
              <a:endCxn id="24" idx="0"/>
            </p:cNvCxnSpPr>
            <p:nvPr/>
          </p:nvCxnSpPr>
          <p:spPr>
            <a:xfrm flipH="1">
              <a:off x="8618339" y="938981"/>
              <a:ext cx="15229" cy="2323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met pijl 13"/>
            <p:cNvCxnSpPr>
              <a:stCxn id="19" idx="3"/>
              <a:endCxn id="25" idx="1"/>
            </p:cNvCxnSpPr>
            <p:nvPr/>
          </p:nvCxnSpPr>
          <p:spPr>
            <a:xfrm flipV="1">
              <a:off x="8887804" y="800481"/>
              <a:ext cx="232307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ep 43"/>
          <p:cNvGrpSpPr/>
          <p:nvPr/>
        </p:nvGrpSpPr>
        <p:grpSpPr>
          <a:xfrm>
            <a:off x="8297569" y="99674"/>
            <a:ext cx="3431387" cy="3260128"/>
            <a:chOff x="8348873" y="3624520"/>
            <a:chExt cx="3431387" cy="3260128"/>
          </a:xfrm>
        </p:grpSpPr>
        <p:grpSp>
          <p:nvGrpSpPr>
            <p:cNvPr id="30" name="Groep 29"/>
            <p:cNvGrpSpPr/>
            <p:nvPr/>
          </p:nvGrpSpPr>
          <p:grpSpPr>
            <a:xfrm>
              <a:off x="8348873" y="3624520"/>
              <a:ext cx="3431387" cy="3260128"/>
              <a:chOff x="1858281" y="3121108"/>
              <a:chExt cx="3431387" cy="3260128"/>
            </a:xfrm>
          </p:grpSpPr>
          <p:sp>
            <p:nvSpPr>
              <p:cNvPr id="34" name="Rechthoek 33"/>
              <p:cNvSpPr/>
              <p:nvPr/>
            </p:nvSpPr>
            <p:spPr>
              <a:xfrm>
                <a:off x="2397211" y="3781167"/>
                <a:ext cx="2323070" cy="23230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35" name="Rechte verbindingslijn 34"/>
              <p:cNvCxnSpPr>
                <a:stCxn id="34" idx="0"/>
                <a:endCxn id="34" idx="2"/>
              </p:cNvCxnSpPr>
              <p:nvPr/>
            </p:nvCxnSpPr>
            <p:spPr>
              <a:xfrm>
                <a:off x="3558746" y="3781167"/>
                <a:ext cx="0" cy="232307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Rechte verbindingslijn 35"/>
              <p:cNvCxnSpPr>
                <a:stCxn id="34" idx="1"/>
                <a:endCxn id="34" idx="3"/>
              </p:cNvCxnSpPr>
              <p:nvPr/>
            </p:nvCxnSpPr>
            <p:spPr>
              <a:xfrm>
                <a:off x="2397211" y="4942702"/>
                <a:ext cx="232307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kstvak 36"/>
              <p:cNvSpPr txBox="1"/>
              <p:nvPr/>
            </p:nvSpPr>
            <p:spPr>
              <a:xfrm>
                <a:off x="1858281" y="3504168"/>
                <a:ext cx="5389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200" dirty="0"/>
                  <a:t>-1, +1</a:t>
                </a:r>
                <a:endParaRPr lang="nl-NL" sz="1200" dirty="0"/>
              </a:p>
            </p:txBody>
          </p:sp>
          <p:sp>
            <p:nvSpPr>
              <p:cNvPr id="38" name="Tekstvak 37"/>
              <p:cNvSpPr txBox="1"/>
              <p:nvPr/>
            </p:nvSpPr>
            <p:spPr>
              <a:xfrm>
                <a:off x="1888737" y="6104237"/>
                <a:ext cx="5084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200" dirty="0"/>
                  <a:t>-1, -1</a:t>
                </a:r>
                <a:endParaRPr lang="nl-NL" sz="1200" dirty="0"/>
              </a:p>
            </p:txBody>
          </p:sp>
          <p:sp>
            <p:nvSpPr>
              <p:cNvPr id="39" name="Tekstvak 38"/>
              <p:cNvSpPr txBox="1"/>
              <p:nvPr/>
            </p:nvSpPr>
            <p:spPr>
              <a:xfrm>
                <a:off x="4720281" y="3504167"/>
                <a:ext cx="5693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+1, +1</a:t>
                </a:r>
                <a:endParaRPr lang="nl-NL" sz="1200" dirty="0"/>
              </a:p>
            </p:txBody>
          </p:sp>
          <p:sp>
            <p:nvSpPr>
              <p:cNvPr id="40" name="Tekstvak 39"/>
              <p:cNvSpPr txBox="1"/>
              <p:nvPr/>
            </p:nvSpPr>
            <p:spPr>
              <a:xfrm>
                <a:off x="4720280" y="6104237"/>
                <a:ext cx="5389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+1, -1</a:t>
                </a:r>
                <a:endParaRPr lang="nl-NL" sz="1200" dirty="0"/>
              </a:p>
            </p:txBody>
          </p:sp>
          <p:sp>
            <p:nvSpPr>
              <p:cNvPr id="41" name="Tekstvak 40"/>
              <p:cNvSpPr txBox="1"/>
              <p:nvPr/>
            </p:nvSpPr>
            <p:spPr>
              <a:xfrm>
                <a:off x="2397209" y="3121108"/>
                <a:ext cx="2323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Direct3D / OpenGL</a:t>
                </a:r>
                <a:endParaRPr lang="nl-NL" dirty="0"/>
              </a:p>
            </p:txBody>
          </p:sp>
        </p:grpSp>
        <p:cxnSp>
          <p:nvCxnSpPr>
            <p:cNvPr id="17" name="Rechte verbindingslijn met pijl 16"/>
            <p:cNvCxnSpPr>
              <a:stCxn id="38" idx="0"/>
              <a:endCxn id="37" idx="2"/>
            </p:cNvCxnSpPr>
            <p:nvPr/>
          </p:nvCxnSpPr>
          <p:spPr>
            <a:xfrm flipH="1" flipV="1">
              <a:off x="8618338" y="4284579"/>
              <a:ext cx="15228" cy="2323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met pijl 20"/>
            <p:cNvCxnSpPr>
              <a:stCxn id="38" idx="3"/>
              <a:endCxn id="40" idx="1"/>
            </p:cNvCxnSpPr>
            <p:nvPr/>
          </p:nvCxnSpPr>
          <p:spPr>
            <a:xfrm>
              <a:off x="8887803" y="6746149"/>
              <a:ext cx="232306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98322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 rendering has lots of configuration properties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3434"/>
              </p:ext>
            </p:extLst>
          </p:nvPr>
        </p:nvGraphicFramePr>
        <p:xfrm>
          <a:off x="838200" y="2548466"/>
          <a:ext cx="1051560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7890396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6026612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69500986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4500023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3911894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72479918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dirty="0" err="1"/>
                        <a:t>Shaders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Vertex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Scissor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Primitive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Tesselation</a:t>
                      </a:r>
                      <a:r>
                        <a:rPr lang="en-US" dirty="0"/>
                        <a:t> 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06937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/>
                        <a:t>Blending</a:t>
                      </a:r>
                      <a:r>
                        <a:rPr lang="en-US" baseline="0" dirty="0"/>
                        <a:t> on/off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Blend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 targets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 output 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Cull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Multisampling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6103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/>
                        <a:t>Depth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 testing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 testing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 writing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</a:t>
                      </a:r>
                      <a:r>
                        <a:rPr lang="en-US" baseline="0" dirty="0"/>
                        <a:t> writing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 bounds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46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945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properties can have an effect on how the hardware renders</a:t>
            </a:r>
          </a:p>
          <a:p>
            <a:pPr lvl="1"/>
            <a:r>
              <a:rPr lang="en-US" dirty="0"/>
              <a:t>Kind of their purpose!</a:t>
            </a:r>
          </a:p>
          <a:p>
            <a:pPr lvl="1"/>
            <a:endParaRPr lang="en-US" dirty="0"/>
          </a:p>
          <a:p>
            <a:r>
              <a:rPr lang="en-US" dirty="0"/>
              <a:t>Allowing free changing of properties allows a lot of combinations</a:t>
            </a:r>
          </a:p>
          <a:p>
            <a:pPr lvl="1"/>
            <a:r>
              <a:rPr lang="en-US" dirty="0"/>
              <a:t>Can be hard to optimize for</a:t>
            </a:r>
          </a:p>
          <a:p>
            <a:pPr lvl="1"/>
            <a:endParaRPr lang="en-US" dirty="0"/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… Don’t</a:t>
            </a:r>
          </a:p>
        </p:txBody>
      </p:sp>
    </p:spTree>
    <p:extLst>
      <p:ext uri="{BB962C8B-B14F-4D97-AF65-F5344CB8AC3E}">
        <p14:creationId xmlns:p14="http://schemas.microsoft.com/office/powerpoint/2010/main" val="15335886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OpenGL had many different setting functions which could be called individually, leading to many calls for many state changes</a:t>
            </a:r>
          </a:p>
          <a:p>
            <a:endParaRPr lang="en-US" dirty="0"/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586863"/>
              </p:ext>
            </p:extLst>
          </p:nvPr>
        </p:nvGraphicFramePr>
        <p:xfrm>
          <a:off x="838201" y="3779389"/>
          <a:ext cx="10515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72333723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266424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2169369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6666922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30028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glPrimitive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glViewport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glBindShader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glScissor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glSet</a:t>
                      </a: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92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1322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Direct3D 11 had a set of state objects grouping sets of properties together, reducing the amount of calls and internal state changes</a:t>
            </a:r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87164"/>
              </p:ext>
            </p:extLst>
          </p:nvPr>
        </p:nvGraphicFramePr>
        <p:xfrm>
          <a:off x="838201" y="3779389"/>
          <a:ext cx="10515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72333723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266424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21693693"/>
                    </a:ext>
                  </a:extLst>
                </a:gridCol>
                <a:gridCol w="2163493">
                  <a:extLst>
                    <a:ext uri="{9D8B030D-6E8A-4147-A177-3AD203B41FA5}">
                      <a16:colId xmlns:a16="http://schemas.microsoft.com/office/drawing/2014/main" val="4166669220"/>
                    </a:ext>
                  </a:extLst>
                </a:gridCol>
                <a:gridCol w="2042747">
                  <a:extLst>
                    <a:ext uri="{9D8B030D-6E8A-4147-A177-3AD203B41FA5}">
                      <a16:colId xmlns:a16="http://schemas.microsoft.com/office/drawing/2014/main" val="3730028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SetRasterizerState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SetBlendState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SetVSShader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SetDepthStencilState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92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88504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Direct3D 12 and </a:t>
            </a:r>
            <a:r>
              <a:rPr lang="en-US" dirty="0" err="1"/>
              <a:t>Vulkan</a:t>
            </a:r>
            <a:r>
              <a:rPr lang="en-US" dirty="0"/>
              <a:t> opt for one, single, </a:t>
            </a:r>
            <a:r>
              <a:rPr lang="en-US" dirty="0" err="1"/>
              <a:t>enourmous</a:t>
            </a:r>
            <a:r>
              <a:rPr lang="en-US" dirty="0"/>
              <a:t> object combining </a:t>
            </a:r>
            <a:r>
              <a:rPr lang="en-US" b="1" i="1" dirty="0"/>
              <a:t>EVERYTHING</a:t>
            </a:r>
            <a:r>
              <a:rPr lang="en-US" dirty="0"/>
              <a:t> and the kitchen sink</a:t>
            </a:r>
          </a:p>
          <a:p>
            <a:endParaRPr lang="en-US" dirty="0"/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759062"/>
              </p:ext>
            </p:extLst>
          </p:nvPr>
        </p:nvGraphicFramePr>
        <p:xfrm>
          <a:off x="838201" y="3779389"/>
          <a:ext cx="10515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72333723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266424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21693693"/>
                    </a:ext>
                  </a:extLst>
                </a:gridCol>
                <a:gridCol w="2163493">
                  <a:extLst>
                    <a:ext uri="{9D8B030D-6E8A-4147-A177-3AD203B41FA5}">
                      <a16:colId xmlns:a16="http://schemas.microsoft.com/office/drawing/2014/main" val="4166669220"/>
                    </a:ext>
                  </a:extLst>
                </a:gridCol>
                <a:gridCol w="2042747">
                  <a:extLst>
                    <a:ext uri="{9D8B030D-6E8A-4147-A177-3AD203B41FA5}">
                      <a16:colId xmlns:a16="http://schemas.microsoft.com/office/drawing/2014/main" val="3730028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vkSetPipelineState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SetPipelineState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92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920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big object allows driver to optimize</a:t>
            </a:r>
          </a:p>
          <a:p>
            <a:endParaRPr lang="en-US" dirty="0"/>
          </a:p>
          <a:p>
            <a:r>
              <a:rPr lang="en-US" dirty="0"/>
              <a:t>Allows the programmer to ensure no RT </a:t>
            </a:r>
            <a:r>
              <a:rPr lang="en-US" dirty="0" err="1"/>
              <a:t>shader</a:t>
            </a:r>
            <a:r>
              <a:rPr lang="en-US" dirty="0"/>
              <a:t> recompiles occur</a:t>
            </a:r>
          </a:p>
          <a:p>
            <a:endParaRPr lang="en-US" dirty="0"/>
          </a:p>
          <a:p>
            <a:r>
              <a:rPr lang="en-US" dirty="0"/>
              <a:t>Reduces the amount of calls and internal overhead for rendering</a:t>
            </a:r>
          </a:p>
          <a:p>
            <a:endParaRPr lang="en-US" dirty="0"/>
          </a:p>
          <a:p>
            <a:r>
              <a:rPr lang="en-US" dirty="0"/>
              <a:t>… But is a fairly large </a:t>
            </a:r>
            <a:r>
              <a:rPr lang="en-US" dirty="0" err="1"/>
              <a:t>codesize</a:t>
            </a:r>
            <a:r>
              <a:rPr lang="en-US" dirty="0"/>
              <a:t> overhead</a:t>
            </a:r>
          </a:p>
          <a:p>
            <a:pPr lvl="1"/>
            <a:r>
              <a:rPr lang="en-US" dirty="0"/>
              <a:t>And requires thought to do properly in your codebases!</a:t>
            </a:r>
          </a:p>
        </p:txBody>
      </p:sp>
    </p:spTree>
    <p:extLst>
      <p:ext uri="{BB962C8B-B14F-4D97-AF65-F5344CB8AC3E}">
        <p14:creationId xmlns:p14="http://schemas.microsoft.com/office/powerpoint/2010/main" val="327298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basics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Normalized device coordinates cannot be moved</a:t>
            </a:r>
          </a:p>
          <a:p>
            <a:pPr lvl="1"/>
            <a:r>
              <a:rPr lang="en-US" dirty="0"/>
              <a:t>NOT: “The camera moves around the world”</a:t>
            </a:r>
          </a:p>
          <a:p>
            <a:pPr lvl="1"/>
            <a:r>
              <a:rPr lang="en-US" dirty="0"/>
              <a:t>BUT: “The world moves around the camera”</a:t>
            </a:r>
          </a:p>
          <a:p>
            <a:endParaRPr lang="en-US" dirty="0"/>
          </a:p>
          <a:p>
            <a:r>
              <a:rPr lang="en-US" dirty="0"/>
              <a:t>Objects can be projected in 2D in a number of ways, commonly:</a:t>
            </a:r>
          </a:p>
          <a:p>
            <a:pPr lvl="1"/>
            <a:r>
              <a:rPr lang="en-US" dirty="0"/>
              <a:t>Perspective: An object twice as far is half the size on-screen       (</a:t>
            </a:r>
            <a:r>
              <a:rPr lang="en-US" dirty="0" err="1"/>
              <a:t>x,y</a:t>
            </a:r>
            <a:r>
              <a:rPr lang="en-US" dirty="0"/>
              <a:t> / z)</a:t>
            </a:r>
          </a:p>
          <a:p>
            <a:pPr lvl="1"/>
            <a:r>
              <a:rPr lang="en-US" dirty="0"/>
              <a:t>Orthographic: No matter the distance, the size stays the same  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Commonly handled by matrices (view, projection respectively)</a:t>
            </a:r>
            <a:endParaRPr lang="nl-NL" dirty="0"/>
          </a:p>
        </p:txBody>
      </p:sp>
      <p:sp>
        <p:nvSpPr>
          <p:cNvPr id="4" name="Rechthoek 3"/>
          <p:cNvSpPr/>
          <p:nvPr/>
        </p:nvSpPr>
        <p:spPr>
          <a:xfrm>
            <a:off x="8490857" y="365125"/>
            <a:ext cx="3236686" cy="323668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/>
          <p:cNvCxnSpPr/>
          <p:nvPr/>
        </p:nvCxnSpPr>
        <p:spPr>
          <a:xfrm flipV="1">
            <a:off x="10109200" y="365125"/>
            <a:ext cx="1005114" cy="1616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H="1" flipV="1">
            <a:off x="9104085" y="365125"/>
            <a:ext cx="1005114" cy="1616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Kubus 20"/>
          <p:cNvSpPr/>
          <p:nvPr/>
        </p:nvSpPr>
        <p:spPr>
          <a:xfrm>
            <a:off x="10526486" y="2286000"/>
            <a:ext cx="827314" cy="82731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514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1.48148E-6 C 0.02187 0.01319 0.04075 -0.07454 0.0414 -0.12477 C 0.04309 -0.19074 0.01302 -0.22454 -0.01316 -0.25255 C -0.03933 -0.28033 -0.08125 -0.32755 -0.11576 -0.29375 C -0.14076 -0.25371 -0.13959 -0.25903 -0.15743 -0.19792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5" y="-1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basics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position of vertices is determined by a </a:t>
            </a:r>
            <a:r>
              <a:rPr lang="en-US" i="1" dirty="0"/>
              <a:t>Vertex </a:t>
            </a:r>
            <a:r>
              <a:rPr lang="en-US" i="1" dirty="0" err="1"/>
              <a:t>shader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pixels in between are all determined by the hardware</a:t>
            </a:r>
          </a:p>
          <a:p>
            <a:endParaRPr lang="en-US" dirty="0"/>
          </a:p>
          <a:p>
            <a:r>
              <a:rPr lang="en-US" dirty="0"/>
              <a:t>The resulting pixels are colored by a </a:t>
            </a:r>
            <a:r>
              <a:rPr lang="en-US" i="1" dirty="0"/>
              <a:t>Fragment </a:t>
            </a:r>
            <a:r>
              <a:rPr lang="en-US" i="1" dirty="0" err="1"/>
              <a:t>shader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shaders</a:t>
            </a:r>
            <a:r>
              <a:rPr lang="en-US" dirty="0"/>
              <a:t> are written in a </a:t>
            </a:r>
            <a:r>
              <a:rPr lang="en-US" dirty="0" err="1"/>
              <a:t>shader</a:t>
            </a:r>
            <a:r>
              <a:rPr lang="en-US" dirty="0"/>
              <a:t> language</a:t>
            </a:r>
          </a:p>
          <a:p>
            <a:pPr lvl="1"/>
            <a:r>
              <a:rPr lang="en-US" dirty="0"/>
              <a:t>For example: GLSL, HLSL, Cg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In the case of </a:t>
            </a:r>
            <a:r>
              <a:rPr lang="en-US" dirty="0" err="1"/>
              <a:t>Vulkan</a:t>
            </a:r>
            <a:r>
              <a:rPr lang="en-US" dirty="0"/>
              <a:t>: SPIR-V</a:t>
            </a:r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458222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2838</TotalTime>
  <Words>4034</Words>
  <Application>Microsoft Office PowerPoint</Application>
  <PresentationFormat>Breedbeeld</PresentationFormat>
  <Paragraphs>794</Paragraphs>
  <Slides>75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Courier New</vt:lpstr>
      <vt:lpstr>Kantoorthema</vt:lpstr>
      <vt:lpstr>Vulkan introduction</vt:lpstr>
      <vt:lpstr>Before we get started…</vt:lpstr>
      <vt:lpstr>… After we finish</vt:lpstr>
      <vt:lpstr>Rendering basics</vt:lpstr>
      <vt:lpstr>Rendering basics</vt:lpstr>
      <vt:lpstr>Rendering basics</vt:lpstr>
      <vt:lpstr>Rendering basics</vt:lpstr>
      <vt:lpstr>Rendering basics</vt:lpstr>
      <vt:lpstr>Rendering basics</vt:lpstr>
      <vt:lpstr>Rendering basics</vt:lpstr>
      <vt:lpstr>Vulkan</vt:lpstr>
      <vt:lpstr>The olden days</vt:lpstr>
      <vt:lpstr>Advent of GPUs</vt:lpstr>
      <vt:lpstr>GPU evolution</vt:lpstr>
      <vt:lpstr>Meanwhile, in CPU land…</vt:lpstr>
      <vt:lpstr>Meet Vulkan (and Direct3D 12)</vt:lpstr>
      <vt:lpstr>… Small caveat</vt:lpstr>
      <vt:lpstr>Basic code walkthough</vt:lpstr>
      <vt:lpstr>Code walkthrough</vt:lpstr>
      <vt:lpstr>Code walkthrough - Rendering</vt:lpstr>
      <vt:lpstr>Code walkthrough - Rendering</vt:lpstr>
      <vt:lpstr>Swapchain</vt:lpstr>
      <vt:lpstr>Code walkthrough - Rendering</vt:lpstr>
      <vt:lpstr>Command buffer</vt:lpstr>
      <vt:lpstr>Code walkthrough - Rendering</vt:lpstr>
      <vt:lpstr>Framebuffers</vt:lpstr>
      <vt:lpstr>Render passes</vt:lpstr>
      <vt:lpstr>Render passes – Sample renderpass</vt:lpstr>
      <vt:lpstr>Render passes – Sample renderpass walkthrough</vt:lpstr>
      <vt:lpstr>Render passes – Sample renderpass walkthrough</vt:lpstr>
      <vt:lpstr>Render passes</vt:lpstr>
      <vt:lpstr>Code walkthrough - Rendering</vt:lpstr>
      <vt:lpstr>Code walkthrough – (Graphics*) Pipelines</vt:lpstr>
      <vt:lpstr>Code walkthrough – (Graphics) Pipelines</vt:lpstr>
      <vt:lpstr>Code walkthrough – (Graphics) Pipelines</vt:lpstr>
      <vt:lpstr>Code walkthrough – (Graphics) Pipelines</vt:lpstr>
      <vt:lpstr>Code walkthrough - Rendering</vt:lpstr>
      <vt:lpstr>Code walkthrough - Queues</vt:lpstr>
      <vt:lpstr>Code walkthrough - Queues</vt:lpstr>
      <vt:lpstr>Code walkthrough - Rendering</vt:lpstr>
      <vt:lpstr>We’re not done yet</vt:lpstr>
      <vt:lpstr>On the last episode…</vt:lpstr>
      <vt:lpstr>Basic code walkthrough Episode 2: Attack of the Initialization</vt:lpstr>
      <vt:lpstr>Diagram time!</vt:lpstr>
      <vt:lpstr>Initialization</vt:lpstr>
      <vt:lpstr>Layers and extensions</vt:lpstr>
      <vt:lpstr>Layers and extensions</vt:lpstr>
      <vt:lpstr>Layers and extensions</vt:lpstr>
      <vt:lpstr>Layers and extensions</vt:lpstr>
      <vt:lpstr>Layers and extensions</vt:lpstr>
      <vt:lpstr>Layers and extensions</vt:lpstr>
      <vt:lpstr>The Instance</vt:lpstr>
      <vt:lpstr>Devices</vt:lpstr>
      <vt:lpstr>Let’s move on to code</vt:lpstr>
      <vt:lpstr>Pre-workshop: The practical advice</vt:lpstr>
      <vt:lpstr>Debug layers</vt:lpstr>
      <vt:lpstr>Debug layers</vt:lpstr>
      <vt:lpstr>Resolving driver/layer issues</vt:lpstr>
      <vt:lpstr>Renderdoc</vt:lpstr>
      <vt:lpstr>Renderdoc</vt:lpstr>
      <vt:lpstr>Renderdoc</vt:lpstr>
      <vt:lpstr>Your real best friend</vt:lpstr>
      <vt:lpstr>Other sources</vt:lpstr>
      <vt:lpstr>Is it… Is it… Over?</vt:lpstr>
      <vt:lpstr>Slides I probably forgot to delete out of PowerPoint</vt:lpstr>
      <vt:lpstr>Texture loading</vt:lpstr>
      <vt:lpstr>Texture loading</vt:lpstr>
      <vt:lpstr>Texture loading</vt:lpstr>
      <vt:lpstr>Texture loading</vt:lpstr>
      <vt:lpstr>State management</vt:lpstr>
      <vt:lpstr>State management</vt:lpstr>
      <vt:lpstr>State management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Rick</dc:creator>
  <cp:lastModifiedBy>Rick</cp:lastModifiedBy>
  <cp:revision>138</cp:revision>
  <dcterms:created xsi:type="dcterms:W3CDTF">2016-11-28T12:42:27Z</dcterms:created>
  <dcterms:modified xsi:type="dcterms:W3CDTF">2016-12-14T00:08:13Z</dcterms:modified>
</cp:coreProperties>
</file>